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8" r:id="rId25"/>
    <p:sldId id="277"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p:cViewPr varScale="1">
        <p:scale>
          <a:sx n="67" d="100"/>
          <a:sy n="67" d="100"/>
        </p:scale>
        <p:origin x="-114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3539430"/>
          </a:xfrm>
          <a:prstGeom prst="rect">
            <a:avLst/>
          </a:prstGeom>
        </p:spPr>
        <p:txBody>
          <a:bodyPr wrap="square">
            <a:spAutoFit/>
          </a:bodyPr>
          <a:lstStyle/>
          <a:p>
            <a:pPr algn="ctr" rtl="1"/>
            <a:r>
              <a:rPr lang="ar-IQ" sz="3200" b="1" dirty="0" smtClean="0">
                <a:cs typeface="+mj-cs"/>
              </a:rPr>
              <a:t>انتاج </a:t>
            </a:r>
            <a:r>
              <a:rPr lang="ar-IQ" sz="3200" b="1" dirty="0">
                <a:cs typeface="+mj-cs"/>
              </a:rPr>
              <a:t>خضر/</a:t>
            </a:r>
            <a:r>
              <a:rPr lang="en-US" sz="3200" b="1" dirty="0">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cs typeface="+mj-cs"/>
              </a:rPr>
              <a:t>قسم البستنة وهندسة الحدائق</a:t>
            </a:r>
          </a:p>
          <a:p>
            <a:pPr algn="ctr" rtl="1"/>
            <a:r>
              <a:rPr lang="ar-IQ" sz="3200" dirty="0">
                <a:cs typeface="+mj-cs"/>
              </a:rPr>
              <a:t>كلية </a:t>
            </a:r>
            <a:r>
              <a:rPr lang="ar-IQ" sz="3200" dirty="0" smtClean="0">
                <a:cs typeface="+mj-cs"/>
              </a:rPr>
              <a:t>الزراعة-جامعة البصرة</a:t>
            </a:r>
            <a:endParaRPr lang="ar-IQ" sz="3200" dirty="0">
              <a:cs typeface="+mj-cs"/>
            </a:endParaRPr>
          </a:p>
          <a:p>
            <a:pPr algn="ctr" rtl="1"/>
            <a:r>
              <a:rPr lang="ar-IQ" sz="3200" dirty="0" smtClean="0">
                <a:cs typeface="+mj-cs"/>
              </a:rPr>
              <a:t>البصرة-العراق</a:t>
            </a:r>
            <a:endParaRPr lang="ar-IQ" sz="3200" dirty="0">
              <a:cs typeface="+mj-cs"/>
            </a:endParaRPr>
          </a:p>
          <a:p>
            <a:pPr algn="ctr" rtl="1"/>
            <a:r>
              <a:rPr lang="en-US" sz="3200" dirty="0" smtClean="0">
                <a:cs typeface="+mj-cs"/>
              </a:rPr>
              <a:t>2022 </a:t>
            </a:r>
            <a:r>
              <a:rPr lang="en-US" sz="3200" dirty="0">
                <a:cs typeface="+mj-cs"/>
              </a:rPr>
              <a:t>– </a:t>
            </a:r>
            <a:r>
              <a:rPr lang="en-US" sz="3200" dirty="0" smtClean="0">
                <a:cs typeface="+mj-cs"/>
              </a:rPr>
              <a:t>2021 </a:t>
            </a:r>
            <a:endParaRPr lang="ar-IQ" sz="3200" dirty="0">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2500" y="457200"/>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876800" y="457201"/>
            <a:ext cx="914400" cy="849312"/>
          </a:xfrm>
          <a:prstGeom prst="rect">
            <a:avLst/>
          </a:prstGeom>
        </p:spPr>
      </p:pic>
    </p:spTree>
    <p:extLst>
      <p:ext uri="{BB962C8B-B14F-4D97-AF65-F5344CB8AC3E}">
        <p14:creationId xmlns:p14="http://schemas.microsoft.com/office/powerpoint/2010/main" val="10589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85725" indent="-85725" algn="just" rtl="1">
              <a:buFontTx/>
              <a:buChar char="-"/>
              <a:tabLst>
                <a:tab pos="0" algn="l"/>
              </a:tabLst>
            </a:pPr>
            <a:r>
              <a:rPr lang="ar-IQ" sz="2400" b="1" dirty="0" smtClean="0">
                <a:cs typeface="+mj-cs"/>
              </a:rPr>
              <a:t>التكاثر و طرق الزراعة</a:t>
            </a:r>
            <a:endParaRPr lang="ar-IQ" sz="2400" b="1" dirty="0">
              <a:cs typeface="+mj-cs"/>
            </a:endParaRPr>
          </a:p>
          <a:p>
            <a:pPr marL="85725" indent="-85725" algn="just" rtl="1">
              <a:lnSpc>
                <a:spcPct val="150000"/>
              </a:lnSpc>
              <a:buFontTx/>
              <a:buChar char="-"/>
              <a:tabLst>
                <a:tab pos="0" algn="l"/>
              </a:tabLst>
            </a:pPr>
            <a:r>
              <a:rPr lang="ar-IQ" sz="2400" dirty="0">
                <a:cs typeface="+mj-cs"/>
              </a:rPr>
              <a:t>بينت الدراسات ان هناك زيادة في محصول نباتات الخيار المرباة راسياً في بعض الزراعة المكشوفة مقارنة بالزراعة المحمية الارضية </a:t>
            </a:r>
            <a:r>
              <a:rPr lang="ar-IQ" sz="2400" dirty="0" smtClean="0">
                <a:cs typeface="+mj-cs"/>
              </a:rPr>
              <a:t>العادية،</a:t>
            </a:r>
          </a:p>
          <a:p>
            <a:pPr marL="85725" indent="-85725" algn="just" rtl="1">
              <a:lnSpc>
                <a:spcPct val="150000"/>
              </a:lnSpc>
              <a:buFontTx/>
              <a:buChar char="-"/>
              <a:tabLst>
                <a:tab pos="0" algn="l"/>
              </a:tabLst>
            </a:pPr>
            <a:r>
              <a:rPr lang="ar-IQ" sz="2400" dirty="0" smtClean="0">
                <a:cs typeface="+mj-cs"/>
              </a:rPr>
              <a:t> </a:t>
            </a:r>
            <a:r>
              <a:rPr lang="ar-IQ" sz="2400" dirty="0">
                <a:cs typeface="+mj-cs"/>
              </a:rPr>
              <a:t>وقد صاحب التربية الراسية للخيار زيادة </a:t>
            </a:r>
            <a:r>
              <a:rPr lang="ar-IQ" sz="2400" dirty="0" smtClean="0">
                <a:cs typeface="+mj-cs"/>
              </a:rPr>
              <a:t>في،</a:t>
            </a:r>
          </a:p>
          <a:p>
            <a:pPr marL="85725" indent="-85725" algn="just" rtl="1">
              <a:lnSpc>
                <a:spcPct val="150000"/>
              </a:lnSpc>
              <a:buFontTx/>
              <a:buChar char="-"/>
              <a:tabLst>
                <a:tab pos="0" algn="l"/>
              </a:tabLst>
            </a:pPr>
            <a:r>
              <a:rPr lang="ar-IQ" sz="2400" dirty="0" smtClean="0">
                <a:cs typeface="+mj-cs"/>
              </a:rPr>
              <a:t> </a:t>
            </a:r>
            <a:r>
              <a:rPr lang="ar-IQ" sz="2400" dirty="0">
                <a:cs typeface="+mj-cs"/>
              </a:rPr>
              <a:t>نسبىة الازهار المؤنثة </a:t>
            </a:r>
            <a:r>
              <a:rPr lang="ar-IQ" sz="2400" dirty="0" smtClean="0">
                <a:cs typeface="+mj-cs"/>
              </a:rPr>
              <a:t>العاقدة،</a:t>
            </a:r>
          </a:p>
          <a:p>
            <a:pPr marL="85725" indent="-85725" algn="just" rtl="1">
              <a:lnSpc>
                <a:spcPct val="150000"/>
              </a:lnSpc>
              <a:buFontTx/>
              <a:buChar char="-"/>
              <a:tabLst>
                <a:tab pos="0" algn="l"/>
              </a:tabLst>
            </a:pPr>
            <a:r>
              <a:rPr lang="ar-IQ" sz="2400" dirty="0" smtClean="0">
                <a:cs typeface="+mj-cs"/>
              </a:rPr>
              <a:t> </a:t>
            </a:r>
            <a:r>
              <a:rPr lang="ar-IQ" sz="2400" dirty="0">
                <a:cs typeface="+mj-cs"/>
              </a:rPr>
              <a:t>وزيادة في النمو الورقي, </a:t>
            </a:r>
            <a:endParaRPr lang="ar-IQ" sz="2400" b="1" dirty="0" smtClean="0">
              <a:cs typeface="+mj-cs"/>
            </a:endParaRPr>
          </a:p>
        </p:txBody>
      </p:sp>
    </p:spTree>
    <p:extLst>
      <p:ext uri="{BB962C8B-B14F-4D97-AF65-F5344CB8AC3E}">
        <p14:creationId xmlns:p14="http://schemas.microsoft.com/office/powerpoint/2010/main" val="1010782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85725" indent="-85725" algn="just" rtl="1">
              <a:buFontTx/>
              <a:buChar char="-"/>
              <a:tabLst>
                <a:tab pos="0" algn="l"/>
              </a:tabLst>
            </a:pPr>
            <a:r>
              <a:rPr lang="ar-IQ" sz="2400" b="1" dirty="0" smtClean="0">
                <a:cs typeface="+mj-cs"/>
              </a:rPr>
              <a:t>التكاثر و طرق الزراعة</a:t>
            </a:r>
          </a:p>
          <a:p>
            <a:pPr marL="85725" indent="-85725" algn="just" rtl="1">
              <a:lnSpc>
                <a:spcPct val="150000"/>
              </a:lnSpc>
              <a:buFontTx/>
              <a:buChar char="-"/>
              <a:tabLst>
                <a:tab pos="0" algn="l"/>
              </a:tabLst>
            </a:pPr>
            <a:r>
              <a:rPr lang="ar-IQ" sz="2400" dirty="0">
                <a:cs typeface="+mj-cs"/>
              </a:rPr>
              <a:t>ويعتقد ان التربية الراسية للخيار تؤدي الى زيادة تعرض الاوراق للأشعة </a:t>
            </a:r>
            <a:r>
              <a:rPr lang="ar-IQ" sz="2400" dirty="0" smtClean="0">
                <a:cs typeface="+mj-cs"/>
              </a:rPr>
              <a:t>الشمسية</a:t>
            </a:r>
          </a:p>
          <a:p>
            <a:pPr marL="85725" indent="-85725" algn="just" rtl="1">
              <a:lnSpc>
                <a:spcPct val="150000"/>
              </a:lnSpc>
              <a:buFontTx/>
              <a:buChar char="-"/>
              <a:tabLst>
                <a:tab pos="0" algn="l"/>
              </a:tabLst>
            </a:pPr>
            <a:r>
              <a:rPr lang="ar-IQ" sz="2400" dirty="0" smtClean="0">
                <a:cs typeface="+mj-cs"/>
              </a:rPr>
              <a:t>وزيادة </a:t>
            </a:r>
            <a:r>
              <a:rPr lang="ar-IQ" sz="2400" dirty="0">
                <a:cs typeface="+mj-cs"/>
              </a:rPr>
              <a:t>حركة الهواء بين الاوراق مما يؤدي الى نقص الرطوبة النسبية بين أوراق </a:t>
            </a:r>
            <a:r>
              <a:rPr lang="ar-IQ" sz="2400" dirty="0" smtClean="0">
                <a:cs typeface="+mj-cs"/>
              </a:rPr>
              <a:t>النبات واقترابها </a:t>
            </a:r>
            <a:r>
              <a:rPr lang="ar-IQ" sz="2400" dirty="0">
                <a:cs typeface="+mj-cs"/>
              </a:rPr>
              <a:t>من الرطوبة النسبية للهواء الجوي فتقل بذلك فرصة الاصابات المرضية</a:t>
            </a:r>
            <a:r>
              <a:rPr lang="ar-IQ" sz="2400" dirty="0" smtClean="0">
                <a:cs typeface="+mj-cs"/>
              </a:rPr>
              <a:t>,</a:t>
            </a:r>
          </a:p>
          <a:p>
            <a:pPr marL="85725" indent="-85725" algn="just" rtl="1">
              <a:lnSpc>
                <a:spcPct val="150000"/>
              </a:lnSpc>
              <a:buFontTx/>
              <a:buChar char="-"/>
              <a:tabLst>
                <a:tab pos="0" algn="l"/>
              </a:tabLst>
            </a:pPr>
            <a:r>
              <a:rPr lang="ar-IQ" sz="2400" dirty="0" smtClean="0">
                <a:cs typeface="+mj-cs"/>
              </a:rPr>
              <a:t> </a:t>
            </a:r>
            <a:r>
              <a:rPr lang="ar-IQ" sz="2400" dirty="0">
                <a:cs typeface="+mj-cs"/>
              </a:rPr>
              <a:t>كما تساعد التربية الرأسية على مكافحة الآفات بصورة افضل مما في الزراعة الارضية المحمية التي تكون فيها الاوراق متزاحمة بدرجة لا تسمح بوصول محلول الرش الى كافة الأسطح الورقية كما في الزراعة الرأسية. </a:t>
            </a:r>
            <a:r>
              <a:rPr lang="ar-IQ" sz="2400" dirty="0" smtClean="0">
                <a:cs typeface="+mj-cs"/>
              </a:rPr>
              <a:t>..................... يتبع</a:t>
            </a:r>
            <a:endParaRPr lang="en-US" sz="2400" dirty="0">
              <a:cs typeface="+mj-cs"/>
            </a:endParaRPr>
          </a:p>
          <a:p>
            <a:pPr marL="85725" indent="-85725" algn="just" rtl="1">
              <a:lnSpc>
                <a:spcPct val="150000"/>
              </a:lnSpc>
              <a:buFontTx/>
              <a:buChar char="-"/>
              <a:tabLst>
                <a:tab pos="0" algn="l"/>
              </a:tabLst>
            </a:pPr>
            <a:endParaRPr lang="ar-IQ" sz="2400" b="1" dirty="0">
              <a:cs typeface="+mj-cs"/>
            </a:endParaRPr>
          </a:p>
        </p:txBody>
      </p:sp>
    </p:spTree>
    <p:extLst>
      <p:ext uri="{BB962C8B-B14F-4D97-AF65-F5344CB8AC3E}">
        <p14:creationId xmlns:p14="http://schemas.microsoft.com/office/powerpoint/2010/main" val="2197513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Autofit/>
          </a:bodyPr>
          <a:lstStyle/>
          <a:p>
            <a:pPr marL="85725" indent="-85725" algn="just" rtl="1">
              <a:buFontTx/>
              <a:buChar char="-"/>
              <a:tabLst>
                <a:tab pos="0" algn="l"/>
              </a:tabLst>
            </a:pPr>
            <a:r>
              <a:rPr lang="ar-IQ" sz="2000" b="1" dirty="0" smtClean="0">
                <a:cs typeface="+mj-cs"/>
              </a:rPr>
              <a:t>موعد الزراعة</a:t>
            </a:r>
          </a:p>
          <a:p>
            <a:pPr marL="85725" indent="-85725" algn="just" rtl="1">
              <a:lnSpc>
                <a:spcPct val="160000"/>
              </a:lnSpc>
              <a:buFontTx/>
              <a:buChar char="-"/>
              <a:tabLst>
                <a:tab pos="0" algn="l"/>
              </a:tabLst>
            </a:pPr>
            <a:r>
              <a:rPr lang="ar-IQ" sz="2000" dirty="0">
                <a:cs typeface="+mj-cs"/>
              </a:rPr>
              <a:t> يزرع الخيار في موعدين ربيعي وخريفي, </a:t>
            </a:r>
            <a:endParaRPr lang="ar-IQ" sz="2000" dirty="0" smtClean="0">
              <a:cs typeface="+mj-cs"/>
            </a:endParaRPr>
          </a:p>
          <a:p>
            <a:pPr marL="85725" indent="-85725" algn="just" rtl="1">
              <a:lnSpc>
                <a:spcPct val="160000"/>
              </a:lnSpc>
              <a:buFontTx/>
              <a:buChar char="-"/>
              <a:tabLst>
                <a:tab pos="0" algn="l"/>
              </a:tabLst>
            </a:pPr>
            <a:r>
              <a:rPr lang="ar-IQ" sz="2000" dirty="0" smtClean="0">
                <a:cs typeface="+mj-cs"/>
              </a:rPr>
              <a:t>الموعد </a:t>
            </a:r>
            <a:r>
              <a:rPr lang="ar-IQ" sz="2000" dirty="0">
                <a:cs typeface="+mj-cs"/>
              </a:rPr>
              <a:t>الربيعي يكون في بداية شهر آذار في وسط العراق, </a:t>
            </a:r>
            <a:endParaRPr lang="ar-IQ" sz="2000" dirty="0" smtClean="0">
              <a:cs typeface="+mj-cs"/>
            </a:endParaRPr>
          </a:p>
          <a:p>
            <a:pPr marL="85725" indent="-85725" algn="just" rtl="1">
              <a:lnSpc>
                <a:spcPct val="160000"/>
              </a:lnSpc>
              <a:buFontTx/>
              <a:buChar char="-"/>
              <a:tabLst>
                <a:tab pos="0" algn="l"/>
              </a:tabLst>
            </a:pPr>
            <a:r>
              <a:rPr lang="ar-IQ" sz="2000" dirty="0" smtClean="0">
                <a:cs typeface="+mj-cs"/>
              </a:rPr>
              <a:t>ومنتصف </a:t>
            </a:r>
            <a:r>
              <a:rPr lang="ar-IQ" sz="2000" dirty="0">
                <a:cs typeface="+mj-cs"/>
              </a:rPr>
              <a:t>شهر آذار في شمال العراق, </a:t>
            </a:r>
            <a:endParaRPr lang="ar-IQ" sz="2000" dirty="0" smtClean="0">
              <a:cs typeface="+mj-cs"/>
            </a:endParaRPr>
          </a:p>
          <a:p>
            <a:pPr marL="85725" indent="-85725" algn="just" rtl="1">
              <a:lnSpc>
                <a:spcPct val="160000"/>
              </a:lnSpc>
              <a:buFontTx/>
              <a:buChar char="-"/>
              <a:tabLst>
                <a:tab pos="0" algn="l"/>
              </a:tabLst>
            </a:pPr>
            <a:r>
              <a:rPr lang="ar-IQ" sz="2000" dirty="0" smtClean="0">
                <a:cs typeface="+mj-cs"/>
              </a:rPr>
              <a:t>ويمكن </a:t>
            </a:r>
            <a:r>
              <a:rPr lang="ar-IQ" sz="2000" dirty="0">
                <a:cs typeface="+mj-cs"/>
              </a:rPr>
              <a:t>التبكير في الزراعة الربيعية في وسط العراق تحت الغطاء في شهر شباط, </a:t>
            </a:r>
            <a:endParaRPr lang="ar-IQ" sz="2000" dirty="0" smtClean="0">
              <a:cs typeface="+mj-cs"/>
            </a:endParaRPr>
          </a:p>
          <a:p>
            <a:pPr marL="85725" indent="-85725" algn="just" rtl="1">
              <a:lnSpc>
                <a:spcPct val="160000"/>
              </a:lnSpc>
              <a:buFontTx/>
              <a:buChar char="-"/>
              <a:tabLst>
                <a:tab pos="0" algn="l"/>
              </a:tabLst>
            </a:pPr>
            <a:r>
              <a:rPr lang="ar-IQ" sz="2000" dirty="0" smtClean="0">
                <a:cs typeface="+mj-cs"/>
              </a:rPr>
              <a:t>اما </a:t>
            </a:r>
            <a:r>
              <a:rPr lang="ar-IQ" sz="2000" dirty="0">
                <a:cs typeface="+mj-cs"/>
              </a:rPr>
              <a:t>الموعد الخريفي فيبدأ من منتصف شهر آب الى نهايته, </a:t>
            </a:r>
            <a:endParaRPr lang="ar-IQ" sz="2000" dirty="0" smtClean="0">
              <a:cs typeface="+mj-cs"/>
            </a:endParaRPr>
          </a:p>
          <a:p>
            <a:pPr marL="85725" indent="-85725" algn="just" rtl="1">
              <a:lnSpc>
                <a:spcPct val="160000"/>
              </a:lnSpc>
              <a:buFontTx/>
              <a:buChar char="-"/>
              <a:tabLst>
                <a:tab pos="0" algn="l"/>
              </a:tabLst>
            </a:pPr>
            <a:r>
              <a:rPr lang="ar-IQ" sz="2000" dirty="0" smtClean="0">
                <a:cs typeface="+mj-cs"/>
              </a:rPr>
              <a:t>ويزرع </a:t>
            </a:r>
            <a:r>
              <a:rPr lang="ar-IQ" sz="2000" dirty="0">
                <a:cs typeface="+mj-cs"/>
              </a:rPr>
              <a:t>في شهر تشرين الاول تحت الانفاق البلاستيكية</a:t>
            </a:r>
            <a:r>
              <a:rPr lang="ar-IQ" sz="2000" dirty="0" smtClean="0">
                <a:cs typeface="+mj-cs"/>
              </a:rPr>
              <a:t>,</a:t>
            </a:r>
          </a:p>
          <a:p>
            <a:pPr marL="85725" indent="-85725" algn="just" rtl="1">
              <a:lnSpc>
                <a:spcPct val="160000"/>
              </a:lnSpc>
              <a:buFontTx/>
              <a:buChar char="-"/>
              <a:tabLst>
                <a:tab pos="0" algn="l"/>
              </a:tabLst>
            </a:pPr>
            <a:r>
              <a:rPr lang="ar-IQ" sz="2000" dirty="0" smtClean="0">
                <a:cs typeface="+mj-cs"/>
              </a:rPr>
              <a:t> </a:t>
            </a:r>
            <a:r>
              <a:rPr lang="ar-IQ" sz="2000" dirty="0">
                <a:cs typeface="+mj-cs"/>
              </a:rPr>
              <a:t>وللفترة من منتصف ايلول الى كانون الثاني في البيوت البلاستيكية. </a:t>
            </a:r>
            <a:r>
              <a:rPr lang="ar-IQ" sz="2000" dirty="0" smtClean="0">
                <a:cs typeface="+mj-cs"/>
              </a:rPr>
              <a:t>.................. يتبع</a:t>
            </a:r>
            <a:endParaRPr lang="ar-IQ" sz="2000" b="1" dirty="0" smtClean="0">
              <a:cs typeface="+mj-cs"/>
            </a:endParaRPr>
          </a:p>
        </p:txBody>
      </p:sp>
    </p:spTree>
    <p:extLst>
      <p:ext uri="{BB962C8B-B14F-4D97-AF65-F5344CB8AC3E}">
        <p14:creationId xmlns:p14="http://schemas.microsoft.com/office/powerpoint/2010/main" val="2424052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85725" indent="-85725" algn="just" rtl="1">
              <a:buFontTx/>
              <a:buChar char="-"/>
              <a:tabLst>
                <a:tab pos="0" algn="l"/>
              </a:tabLst>
            </a:pPr>
            <a:r>
              <a:rPr lang="ar-IQ" sz="2400" b="1" dirty="0" smtClean="0">
                <a:cs typeface="+mj-cs"/>
              </a:rPr>
              <a:t>التسميد</a:t>
            </a:r>
          </a:p>
          <a:p>
            <a:pPr marL="85725" indent="-85725" algn="just" rtl="1">
              <a:lnSpc>
                <a:spcPct val="150000"/>
              </a:lnSpc>
              <a:buFontTx/>
              <a:buChar char="-"/>
              <a:tabLst>
                <a:tab pos="0" algn="l"/>
              </a:tabLst>
            </a:pPr>
            <a:r>
              <a:rPr lang="ar-IQ" sz="2400" dirty="0"/>
              <a:t> </a:t>
            </a:r>
            <a:r>
              <a:rPr lang="ar-IQ" sz="2800" dirty="0">
                <a:cs typeface="+mj-cs"/>
              </a:rPr>
              <a:t>تسمد نباتات الخيار بـ </a:t>
            </a:r>
            <a:r>
              <a:rPr lang="en-US" sz="2800" dirty="0">
                <a:cs typeface="+mj-cs"/>
              </a:rPr>
              <a:t>70</a:t>
            </a:r>
            <a:r>
              <a:rPr lang="ar-IQ" sz="2800" dirty="0">
                <a:cs typeface="+mj-cs"/>
              </a:rPr>
              <a:t> كغم/ دونم كبريتات </a:t>
            </a:r>
            <a:r>
              <a:rPr lang="ar-IQ" sz="2800" dirty="0" smtClean="0">
                <a:cs typeface="+mj-cs"/>
              </a:rPr>
              <a:t>الامونيوم</a:t>
            </a:r>
          </a:p>
          <a:p>
            <a:pPr marL="85725" indent="-85725" algn="just" rtl="1">
              <a:lnSpc>
                <a:spcPct val="150000"/>
              </a:lnSpc>
              <a:buFontTx/>
              <a:buChar char="-"/>
              <a:tabLst>
                <a:tab pos="0" algn="l"/>
              </a:tabLst>
            </a:pPr>
            <a:r>
              <a:rPr lang="ar-IQ" sz="2800" dirty="0" smtClean="0">
                <a:cs typeface="+mj-cs"/>
              </a:rPr>
              <a:t> </a:t>
            </a:r>
            <a:r>
              <a:rPr lang="ar-IQ" sz="2800" dirty="0">
                <a:cs typeface="+mj-cs"/>
              </a:rPr>
              <a:t>و</a:t>
            </a:r>
            <a:r>
              <a:rPr lang="en-US" sz="2800" dirty="0">
                <a:cs typeface="+mj-cs"/>
              </a:rPr>
              <a:t>30</a:t>
            </a:r>
            <a:r>
              <a:rPr lang="ar-IQ" sz="2800" dirty="0">
                <a:cs typeface="+mj-cs"/>
              </a:rPr>
              <a:t>كغم/ دونم سوبرفوسفات </a:t>
            </a:r>
            <a:r>
              <a:rPr lang="ar-IQ" sz="2800" dirty="0" smtClean="0">
                <a:cs typeface="+mj-cs"/>
              </a:rPr>
              <a:t>ثلاثي</a:t>
            </a:r>
          </a:p>
          <a:p>
            <a:pPr marL="85725" indent="-85725" algn="just" rtl="1">
              <a:lnSpc>
                <a:spcPct val="150000"/>
              </a:lnSpc>
              <a:buFontTx/>
              <a:buChar char="-"/>
              <a:tabLst>
                <a:tab pos="0" algn="l"/>
              </a:tabLst>
            </a:pPr>
            <a:r>
              <a:rPr lang="ar-IQ" sz="2800" dirty="0" smtClean="0">
                <a:cs typeface="+mj-cs"/>
              </a:rPr>
              <a:t> </a:t>
            </a:r>
            <a:r>
              <a:rPr lang="ar-IQ" sz="2800" dirty="0">
                <a:cs typeface="+mj-cs"/>
              </a:rPr>
              <a:t>تضاف على دفعتين الاولى بعد </a:t>
            </a:r>
            <a:r>
              <a:rPr lang="en-US" sz="2800" dirty="0">
                <a:cs typeface="+mj-cs"/>
              </a:rPr>
              <a:t>2 </a:t>
            </a:r>
            <a:r>
              <a:rPr lang="ar-IQ" sz="2800" dirty="0">
                <a:cs typeface="+mj-cs"/>
              </a:rPr>
              <a:t>– </a:t>
            </a:r>
            <a:r>
              <a:rPr lang="en-US" sz="2800" dirty="0">
                <a:cs typeface="+mj-cs"/>
              </a:rPr>
              <a:t>3</a:t>
            </a:r>
            <a:r>
              <a:rPr lang="ar-IQ" sz="2800" dirty="0">
                <a:cs typeface="+mj-cs"/>
              </a:rPr>
              <a:t> أسابيع من الزراعة بعد خف </a:t>
            </a:r>
            <a:r>
              <a:rPr lang="ar-IQ" sz="2800" dirty="0" smtClean="0">
                <a:cs typeface="+mj-cs"/>
              </a:rPr>
              <a:t>البادرات</a:t>
            </a:r>
          </a:p>
          <a:p>
            <a:pPr marL="85725" indent="-85725" algn="just" rtl="1">
              <a:lnSpc>
                <a:spcPct val="150000"/>
              </a:lnSpc>
              <a:buFontTx/>
              <a:buChar char="-"/>
              <a:tabLst>
                <a:tab pos="0" algn="l"/>
              </a:tabLst>
            </a:pPr>
            <a:r>
              <a:rPr lang="ar-IQ" sz="2800" dirty="0" smtClean="0">
                <a:cs typeface="+mj-cs"/>
              </a:rPr>
              <a:t>والثانية </a:t>
            </a:r>
            <a:r>
              <a:rPr lang="ar-IQ" sz="2800" dirty="0">
                <a:cs typeface="+mj-cs"/>
              </a:rPr>
              <a:t>بعد شهر من الاولى</a:t>
            </a:r>
            <a:r>
              <a:rPr lang="ar-IQ" sz="2800" dirty="0" smtClean="0">
                <a:cs typeface="+mj-cs"/>
              </a:rPr>
              <a:t>................................... يتبع</a:t>
            </a:r>
            <a:endParaRPr lang="ar-IQ" sz="2800" b="1" dirty="0" smtClean="0">
              <a:cs typeface="+mj-cs"/>
            </a:endParaRPr>
          </a:p>
        </p:txBody>
      </p:sp>
    </p:spTree>
    <p:extLst>
      <p:ext uri="{BB962C8B-B14F-4D97-AF65-F5344CB8AC3E}">
        <p14:creationId xmlns:p14="http://schemas.microsoft.com/office/powerpoint/2010/main" val="4200212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fontScale="85000" lnSpcReduction="10000"/>
          </a:bodyPr>
          <a:lstStyle/>
          <a:p>
            <a:pPr marL="85725" indent="-85725" algn="just" rtl="1">
              <a:buFontTx/>
              <a:buChar char="-"/>
              <a:tabLst>
                <a:tab pos="0" algn="l"/>
              </a:tabLst>
            </a:pPr>
            <a:r>
              <a:rPr lang="ar-IQ" sz="2400" b="1" dirty="0"/>
              <a:t>الطعم المر </a:t>
            </a:r>
            <a:r>
              <a:rPr lang="en-US" sz="2400" b="1" dirty="0" smtClean="0"/>
              <a:t>Bitter</a:t>
            </a:r>
            <a:endParaRPr lang="ar-IQ" sz="2400" b="1" dirty="0" smtClean="0"/>
          </a:p>
          <a:p>
            <a:pPr marL="85725" indent="-85725" algn="just" rtl="1">
              <a:lnSpc>
                <a:spcPct val="160000"/>
              </a:lnSpc>
              <a:buFontTx/>
              <a:buChar char="-"/>
            </a:pPr>
            <a:r>
              <a:rPr lang="ar-IQ" sz="2800" dirty="0" smtClean="0">
                <a:cs typeface="+mj-cs"/>
              </a:rPr>
              <a:t>ان </a:t>
            </a:r>
            <a:r>
              <a:rPr lang="ar-IQ" sz="2800" dirty="0">
                <a:cs typeface="+mj-cs"/>
              </a:rPr>
              <a:t>سبب الطعم المر في ثمار الخيار نتيجة لوجود مادة تسمى </a:t>
            </a:r>
            <a:r>
              <a:rPr lang="en-US" sz="2800" dirty="0" err="1">
                <a:cs typeface="+mj-cs"/>
              </a:rPr>
              <a:t>Cucurbitacins</a:t>
            </a:r>
            <a:r>
              <a:rPr lang="ar-IQ" sz="2800" dirty="0">
                <a:cs typeface="+mj-cs"/>
              </a:rPr>
              <a:t> </a:t>
            </a:r>
            <a:endParaRPr lang="ar-IQ" sz="2800" dirty="0" smtClean="0">
              <a:cs typeface="+mj-cs"/>
            </a:endParaRPr>
          </a:p>
          <a:p>
            <a:pPr marL="85725" indent="-85725" algn="just" rtl="1">
              <a:lnSpc>
                <a:spcPct val="160000"/>
              </a:lnSpc>
              <a:buFontTx/>
              <a:buChar char="-"/>
            </a:pPr>
            <a:r>
              <a:rPr lang="ar-IQ" sz="2800" dirty="0" smtClean="0">
                <a:cs typeface="+mj-cs"/>
              </a:rPr>
              <a:t>وقد </a:t>
            </a:r>
            <a:r>
              <a:rPr lang="ar-IQ" sz="2800" dirty="0">
                <a:cs typeface="+mj-cs"/>
              </a:rPr>
              <a:t>تم عزل ثلاثة انواع منها هي </a:t>
            </a:r>
            <a:r>
              <a:rPr lang="en-US" sz="2800" dirty="0">
                <a:cs typeface="+mj-cs"/>
              </a:rPr>
              <a:t>A</a:t>
            </a:r>
            <a:r>
              <a:rPr lang="ar-IQ" sz="2800" dirty="0">
                <a:cs typeface="+mj-cs"/>
              </a:rPr>
              <a:t>  و  </a:t>
            </a:r>
            <a:r>
              <a:rPr lang="en-US" sz="2800" dirty="0">
                <a:cs typeface="+mj-cs"/>
              </a:rPr>
              <a:t>B</a:t>
            </a:r>
            <a:r>
              <a:rPr lang="ar-IQ" sz="2800" dirty="0">
                <a:cs typeface="+mj-cs"/>
              </a:rPr>
              <a:t>  و  </a:t>
            </a:r>
            <a:r>
              <a:rPr lang="en-US" sz="2800" dirty="0">
                <a:cs typeface="+mj-cs"/>
              </a:rPr>
              <a:t>C</a:t>
            </a:r>
            <a:r>
              <a:rPr lang="ar-IQ" sz="2800" dirty="0" smtClean="0">
                <a:cs typeface="+mj-cs"/>
              </a:rPr>
              <a:t>.</a:t>
            </a:r>
          </a:p>
          <a:p>
            <a:pPr marL="85725" indent="-85725" algn="just" rtl="1">
              <a:lnSpc>
                <a:spcPct val="160000"/>
              </a:lnSpc>
              <a:buFontTx/>
              <a:buChar char="-"/>
            </a:pPr>
            <a:r>
              <a:rPr lang="ar-IQ" sz="2800" dirty="0" smtClean="0">
                <a:cs typeface="+mj-cs"/>
              </a:rPr>
              <a:t> </a:t>
            </a:r>
            <a:r>
              <a:rPr lang="ar-IQ" sz="2800" dirty="0">
                <a:cs typeface="+mj-cs"/>
              </a:rPr>
              <a:t>ان صفة المرارة وراثية ويسيطر عليها جين واحد متغلب او سائد </a:t>
            </a:r>
            <a:r>
              <a:rPr lang="en-US" sz="2800" dirty="0">
                <a:cs typeface="+mj-cs"/>
              </a:rPr>
              <a:t>Dormant</a:t>
            </a:r>
            <a:r>
              <a:rPr lang="ar-IQ" sz="2800" dirty="0">
                <a:cs typeface="+mj-cs"/>
              </a:rPr>
              <a:t>, </a:t>
            </a:r>
            <a:endParaRPr lang="ar-IQ" sz="2800" dirty="0" smtClean="0">
              <a:cs typeface="+mj-cs"/>
            </a:endParaRPr>
          </a:p>
          <a:p>
            <a:pPr marL="85725" indent="-85725" algn="just" rtl="1">
              <a:lnSpc>
                <a:spcPct val="160000"/>
              </a:lnSpc>
              <a:buFontTx/>
              <a:buChar char="-"/>
            </a:pPr>
            <a:r>
              <a:rPr lang="ar-IQ" sz="2800" dirty="0" smtClean="0">
                <a:cs typeface="+mj-cs"/>
              </a:rPr>
              <a:t>كما </a:t>
            </a:r>
            <a:r>
              <a:rPr lang="ar-IQ" sz="2800" dirty="0">
                <a:cs typeface="+mj-cs"/>
              </a:rPr>
              <a:t>تؤثر العوامل الزراعية على وجود المادة المرة في الثمار لاسيما عدم ري النباتات وتعطيشها فتكتسب الطعم المر, </a:t>
            </a:r>
            <a:endParaRPr lang="ar-IQ" sz="2800" dirty="0" smtClean="0">
              <a:cs typeface="+mj-cs"/>
            </a:endParaRPr>
          </a:p>
          <a:p>
            <a:pPr marL="85725" indent="-85725" algn="just" rtl="1">
              <a:lnSpc>
                <a:spcPct val="160000"/>
              </a:lnSpc>
              <a:buFontTx/>
              <a:buChar char="-"/>
            </a:pPr>
            <a:r>
              <a:rPr lang="ar-IQ" sz="2800" dirty="0" smtClean="0">
                <a:cs typeface="+mj-cs"/>
              </a:rPr>
              <a:t>ويمكن </a:t>
            </a:r>
            <a:r>
              <a:rPr lang="ar-IQ" sz="2800" dirty="0">
                <a:cs typeface="+mj-cs"/>
              </a:rPr>
              <a:t>تقسيم اصناف الخيار حسب ظهور الطعم المر فيها الى ثلاثة اقسام:</a:t>
            </a:r>
            <a:endParaRPr lang="en-US" sz="2800" dirty="0">
              <a:cs typeface="+mj-cs"/>
            </a:endParaRPr>
          </a:p>
          <a:p>
            <a:pPr marL="85725" indent="-85725" algn="just" rtl="1">
              <a:buFontTx/>
              <a:buChar char="-"/>
              <a:tabLst>
                <a:tab pos="0" algn="l"/>
              </a:tabLst>
            </a:pPr>
            <a:endParaRPr lang="ar-IQ" sz="2800" b="1" dirty="0" smtClean="0">
              <a:cs typeface="+mj-cs"/>
            </a:endParaRPr>
          </a:p>
        </p:txBody>
      </p:sp>
    </p:spTree>
    <p:extLst>
      <p:ext uri="{BB962C8B-B14F-4D97-AF65-F5344CB8AC3E}">
        <p14:creationId xmlns:p14="http://schemas.microsoft.com/office/powerpoint/2010/main" val="267244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85725" indent="-85725" algn="just" rtl="1">
              <a:buFontTx/>
              <a:buChar char="-"/>
              <a:tabLst>
                <a:tab pos="0" algn="l"/>
              </a:tabLst>
            </a:pPr>
            <a:r>
              <a:rPr lang="ar-IQ" sz="2400" b="1" dirty="0"/>
              <a:t>الطعم المر </a:t>
            </a:r>
            <a:r>
              <a:rPr lang="en-US" sz="2400" b="1" dirty="0" smtClean="0"/>
              <a:t>Bitter</a:t>
            </a:r>
            <a:endParaRPr lang="ar-IQ" sz="2400" b="1" dirty="0" smtClean="0"/>
          </a:p>
          <a:p>
            <a:pPr marL="357188" indent="-357188" algn="just" rtl="1">
              <a:lnSpc>
                <a:spcPct val="150000"/>
              </a:lnSpc>
              <a:buNone/>
            </a:pPr>
            <a:r>
              <a:rPr lang="en-US" sz="2400" dirty="0" smtClean="0">
                <a:cs typeface="+mj-cs"/>
              </a:rPr>
              <a:t>1</a:t>
            </a:r>
            <a:r>
              <a:rPr lang="ar-IQ" sz="2400" dirty="0" smtClean="0">
                <a:cs typeface="+mj-cs"/>
              </a:rPr>
              <a:t>- اصناف </a:t>
            </a:r>
            <a:r>
              <a:rPr lang="ar-IQ" sz="2400" dirty="0">
                <a:cs typeface="+mj-cs"/>
              </a:rPr>
              <a:t>يمكن ان تصبح ثمارها مره والنمو الخضري للنبات مر, وتؤثر درجة الحرارة العالية على الصفات الوراثية فيها.</a:t>
            </a:r>
            <a:endParaRPr lang="en-US" sz="2400" dirty="0">
              <a:cs typeface="+mj-cs"/>
            </a:endParaRPr>
          </a:p>
          <a:p>
            <a:pPr marL="357188" indent="-357188" algn="just" rtl="1">
              <a:lnSpc>
                <a:spcPct val="150000"/>
              </a:lnSpc>
              <a:buNone/>
            </a:pPr>
            <a:r>
              <a:rPr lang="en-US" sz="2400" dirty="0">
                <a:cs typeface="+mj-cs"/>
              </a:rPr>
              <a:t>2</a:t>
            </a:r>
            <a:r>
              <a:rPr lang="ar-IQ" sz="2400" dirty="0" smtClean="0">
                <a:cs typeface="+mj-cs"/>
              </a:rPr>
              <a:t>- اصناف </a:t>
            </a:r>
            <a:r>
              <a:rPr lang="ar-IQ" sz="2400" dirty="0">
                <a:cs typeface="+mj-cs"/>
              </a:rPr>
              <a:t>ثمارها خالية من المرارة حتى اذا كانت الظروف الزراعية غير ملائمة الا ان النمو الخضري فيها مر دائماً.</a:t>
            </a:r>
            <a:endParaRPr lang="en-US" sz="2400" dirty="0">
              <a:cs typeface="+mj-cs"/>
            </a:endParaRPr>
          </a:p>
          <a:p>
            <a:pPr marL="0" indent="0" algn="just" rtl="1">
              <a:lnSpc>
                <a:spcPct val="150000"/>
              </a:lnSpc>
              <a:buNone/>
            </a:pPr>
            <a:r>
              <a:rPr lang="en-US" sz="2400" dirty="0">
                <a:cs typeface="+mj-cs"/>
              </a:rPr>
              <a:t>3</a:t>
            </a:r>
            <a:r>
              <a:rPr lang="ar-IQ" sz="2400" dirty="0">
                <a:cs typeface="+mj-cs"/>
              </a:rPr>
              <a:t>- اصناف خالية من الطعم المر في الثمار أو النمو الخضري</a:t>
            </a:r>
            <a:r>
              <a:rPr lang="ar-IQ" sz="2400" dirty="0" smtClean="0">
                <a:cs typeface="+mj-cs"/>
              </a:rPr>
              <a:t>................ يتبع</a:t>
            </a:r>
            <a:endParaRPr lang="en-US" sz="2400" dirty="0">
              <a:cs typeface="+mj-cs"/>
            </a:endParaRPr>
          </a:p>
          <a:p>
            <a:pPr marL="85725" indent="-85725" algn="just" rtl="1">
              <a:buFontTx/>
              <a:buChar char="-"/>
              <a:tabLst>
                <a:tab pos="0" algn="l"/>
              </a:tabLst>
            </a:pPr>
            <a:endParaRPr lang="ar-IQ" sz="2400" b="1" dirty="0" smtClean="0"/>
          </a:p>
        </p:txBody>
      </p:sp>
    </p:spTree>
    <p:extLst>
      <p:ext uri="{BB962C8B-B14F-4D97-AF65-F5344CB8AC3E}">
        <p14:creationId xmlns:p14="http://schemas.microsoft.com/office/powerpoint/2010/main" val="1214433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fontScale="92500" lnSpcReduction="20000"/>
          </a:bodyPr>
          <a:lstStyle/>
          <a:p>
            <a:pPr algn="just" rtl="1">
              <a:buFontTx/>
              <a:buChar char="-"/>
            </a:pPr>
            <a:r>
              <a:rPr lang="ar-IQ" sz="2400" b="1" dirty="0" smtClean="0"/>
              <a:t>العيوب الفسيولوجية</a:t>
            </a:r>
          </a:p>
          <a:p>
            <a:pPr marL="0" indent="0" algn="just" rtl="1">
              <a:lnSpc>
                <a:spcPct val="150000"/>
              </a:lnSpc>
              <a:buNone/>
            </a:pPr>
            <a:r>
              <a:rPr lang="en-US" sz="2400" b="1" dirty="0">
                <a:cs typeface="+mj-cs"/>
              </a:rPr>
              <a:t>1</a:t>
            </a:r>
            <a:r>
              <a:rPr lang="ar-IQ" sz="2400" b="1" dirty="0">
                <a:cs typeface="+mj-cs"/>
              </a:rPr>
              <a:t>- عدم إنتظام شكل الثمار </a:t>
            </a:r>
            <a:r>
              <a:rPr lang="en-US" sz="2400" b="1" dirty="0">
                <a:cs typeface="+mj-cs"/>
              </a:rPr>
              <a:t>crooking</a:t>
            </a:r>
            <a:endParaRPr lang="en-US" sz="2400" dirty="0">
              <a:cs typeface="+mj-cs"/>
            </a:endParaRPr>
          </a:p>
          <a:p>
            <a:pPr algn="just" rtl="1">
              <a:lnSpc>
                <a:spcPct val="160000"/>
              </a:lnSpc>
              <a:buFontTx/>
              <a:buChar char="-"/>
            </a:pPr>
            <a:r>
              <a:rPr lang="ar-IQ" sz="2400" dirty="0" smtClean="0">
                <a:cs typeface="+mj-cs"/>
              </a:rPr>
              <a:t>تكون </a:t>
            </a:r>
            <a:r>
              <a:rPr lang="ar-IQ" sz="2400" dirty="0">
                <a:cs typeface="+mj-cs"/>
              </a:rPr>
              <a:t>ثمار الخيار احياناَ غير منتظمة الشكل كأن تكون ممتلئة من طرف الساق أو من وسطه</a:t>
            </a:r>
            <a:r>
              <a:rPr lang="ar-IQ" sz="2400" dirty="0" smtClean="0">
                <a:cs typeface="+mj-cs"/>
              </a:rPr>
              <a:t>,</a:t>
            </a:r>
          </a:p>
          <a:p>
            <a:pPr algn="just" rtl="1">
              <a:lnSpc>
                <a:spcPct val="160000"/>
              </a:lnSpc>
              <a:buFontTx/>
              <a:buChar char="-"/>
            </a:pPr>
            <a:r>
              <a:rPr lang="ar-IQ" sz="2400" dirty="0" smtClean="0">
                <a:cs typeface="+mj-cs"/>
              </a:rPr>
              <a:t> </a:t>
            </a:r>
            <a:r>
              <a:rPr lang="ar-IQ" sz="2400" dirty="0">
                <a:cs typeface="+mj-cs"/>
              </a:rPr>
              <a:t>ويصاحب ذلك انحناء الثمرة وانبعاجها نسبياً من الطرف الزهري, </a:t>
            </a:r>
            <a:endParaRPr lang="ar-IQ" sz="2400" dirty="0" smtClean="0">
              <a:cs typeface="+mj-cs"/>
            </a:endParaRPr>
          </a:p>
          <a:p>
            <a:pPr algn="just" rtl="1">
              <a:lnSpc>
                <a:spcPct val="160000"/>
              </a:lnSpc>
              <a:buFontTx/>
              <a:buChar char="-"/>
            </a:pPr>
            <a:r>
              <a:rPr lang="ar-IQ" sz="2400" dirty="0" smtClean="0">
                <a:cs typeface="+mj-cs"/>
              </a:rPr>
              <a:t>وترجع </a:t>
            </a:r>
            <a:r>
              <a:rPr lang="ar-IQ" sz="2400" dirty="0">
                <a:cs typeface="+mj-cs"/>
              </a:rPr>
              <a:t>هذه الظاهرة الى عدم اكتمال التلقيح بصورة جيدة أو الى فشل الاخصاب بسبب عدم ملائمة الظروف </a:t>
            </a:r>
            <a:r>
              <a:rPr lang="ar-IQ" sz="2400" dirty="0" smtClean="0">
                <a:cs typeface="+mj-cs"/>
              </a:rPr>
              <a:t>البيئية،</a:t>
            </a:r>
          </a:p>
          <a:p>
            <a:pPr algn="just" rtl="1">
              <a:lnSpc>
                <a:spcPct val="160000"/>
              </a:lnSpc>
              <a:buFontTx/>
              <a:buChar char="-"/>
            </a:pPr>
            <a:r>
              <a:rPr lang="ar-IQ" sz="2400" dirty="0" smtClean="0">
                <a:cs typeface="+mj-cs"/>
              </a:rPr>
              <a:t> </a:t>
            </a:r>
            <a:r>
              <a:rPr lang="ar-IQ" sz="2400" dirty="0">
                <a:cs typeface="+mj-cs"/>
              </a:rPr>
              <a:t>وتعرف هذه الحالة بإسم الـ </a:t>
            </a:r>
            <a:r>
              <a:rPr lang="en-US" sz="2400" dirty="0">
                <a:cs typeface="+mj-cs"/>
              </a:rPr>
              <a:t>Crooking</a:t>
            </a:r>
            <a:r>
              <a:rPr lang="ar-IQ" sz="2400" dirty="0">
                <a:cs typeface="+mj-cs"/>
              </a:rPr>
              <a:t> وتعد من أهم العيوب الفسيولوجية في ثمار الخيار. </a:t>
            </a:r>
            <a:endParaRPr lang="en-US" sz="2400" dirty="0">
              <a:cs typeface="+mj-cs"/>
            </a:endParaRPr>
          </a:p>
          <a:p>
            <a:pPr marL="0" indent="0" algn="just" rtl="1">
              <a:lnSpc>
                <a:spcPct val="150000"/>
              </a:lnSpc>
              <a:buNone/>
            </a:pPr>
            <a:endParaRPr lang="en-US" sz="2400" dirty="0">
              <a:cs typeface="+mj-cs"/>
            </a:endParaRPr>
          </a:p>
          <a:p>
            <a:pPr marL="0" indent="0" algn="just" rtl="1">
              <a:buNone/>
              <a:tabLst>
                <a:tab pos="0" algn="l"/>
              </a:tabLst>
            </a:pPr>
            <a:endParaRPr lang="ar-IQ" sz="2400" b="1" dirty="0" smtClean="0"/>
          </a:p>
        </p:txBody>
      </p:sp>
    </p:spTree>
    <p:extLst>
      <p:ext uri="{BB962C8B-B14F-4D97-AF65-F5344CB8AC3E}">
        <p14:creationId xmlns:p14="http://schemas.microsoft.com/office/powerpoint/2010/main" val="267935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algn="just" rtl="1">
              <a:buFontTx/>
              <a:buChar char="-"/>
            </a:pPr>
            <a:r>
              <a:rPr lang="ar-IQ" sz="2400" b="1" dirty="0" smtClean="0"/>
              <a:t>العيوب الفسيولوجية</a:t>
            </a:r>
          </a:p>
          <a:p>
            <a:pPr marL="0" indent="0" algn="just" rtl="1">
              <a:lnSpc>
                <a:spcPct val="150000"/>
              </a:lnSpc>
              <a:buNone/>
            </a:pPr>
            <a:r>
              <a:rPr lang="en-US" sz="2400" b="1" dirty="0">
                <a:cs typeface="+mj-cs"/>
              </a:rPr>
              <a:t>1</a:t>
            </a:r>
            <a:r>
              <a:rPr lang="ar-IQ" sz="2400" b="1" dirty="0">
                <a:cs typeface="+mj-cs"/>
              </a:rPr>
              <a:t>- عدم إنتظام شكل الثمار </a:t>
            </a:r>
            <a:r>
              <a:rPr lang="en-US" sz="2400" b="1" dirty="0" smtClean="0">
                <a:cs typeface="+mj-cs"/>
              </a:rPr>
              <a:t>crooking</a:t>
            </a:r>
            <a:endParaRPr lang="ar-IQ" sz="2400" b="1" dirty="0" smtClean="0">
              <a:cs typeface="+mj-cs"/>
            </a:endParaRPr>
          </a:p>
          <a:p>
            <a:pPr marL="85725" indent="-85725" algn="just" rtl="1">
              <a:lnSpc>
                <a:spcPct val="150000"/>
              </a:lnSpc>
              <a:buFontTx/>
              <a:buChar char="-"/>
            </a:pPr>
            <a:r>
              <a:rPr lang="ar-IQ" sz="2400" dirty="0" smtClean="0">
                <a:cs typeface="+mj-cs"/>
              </a:rPr>
              <a:t>يبدأ </a:t>
            </a:r>
            <a:r>
              <a:rPr lang="ar-IQ" sz="2400" dirty="0">
                <a:cs typeface="+mj-cs"/>
              </a:rPr>
              <a:t>انحناء الثمرة في مرحلة مبكرة من نموها وهي بطول </a:t>
            </a:r>
            <a:r>
              <a:rPr lang="en-US" sz="2400" dirty="0" smtClean="0">
                <a:cs typeface="+mj-cs"/>
              </a:rPr>
              <a:t>1.5</a:t>
            </a:r>
            <a:r>
              <a:rPr lang="ar-IQ" sz="2400" dirty="0" smtClean="0">
                <a:cs typeface="+mj-cs"/>
              </a:rPr>
              <a:t>سم</a:t>
            </a:r>
            <a:r>
              <a:rPr lang="ar-IQ" sz="2400" dirty="0">
                <a:cs typeface="+mj-cs"/>
              </a:rPr>
              <a:t>, </a:t>
            </a:r>
            <a:endParaRPr lang="ar-IQ" sz="2400" dirty="0" smtClean="0">
              <a:cs typeface="+mj-cs"/>
            </a:endParaRPr>
          </a:p>
          <a:p>
            <a:pPr marL="85725" indent="-85725" algn="just" rtl="1">
              <a:lnSpc>
                <a:spcPct val="150000"/>
              </a:lnSpc>
              <a:buFontTx/>
              <a:buChar char="-"/>
            </a:pPr>
            <a:r>
              <a:rPr lang="ar-IQ" sz="2400" dirty="0" smtClean="0">
                <a:cs typeface="+mj-cs"/>
              </a:rPr>
              <a:t>ويعد </a:t>
            </a:r>
            <a:r>
              <a:rPr lang="ar-IQ" sz="2400" dirty="0">
                <a:cs typeface="+mj-cs"/>
              </a:rPr>
              <a:t>وجود موانع تعيق النمو الطبيعي للثمرة من أسباب التواء ثمرة </a:t>
            </a:r>
            <a:r>
              <a:rPr lang="ar-IQ" sz="2400" dirty="0" smtClean="0">
                <a:cs typeface="+mj-cs"/>
              </a:rPr>
              <a:t>الخيار،</a:t>
            </a:r>
          </a:p>
          <a:p>
            <a:pPr marL="85725" indent="-85725" algn="just" rtl="1">
              <a:lnSpc>
                <a:spcPct val="150000"/>
              </a:lnSpc>
              <a:buFontTx/>
              <a:buChar char="-"/>
            </a:pPr>
            <a:r>
              <a:rPr lang="ar-IQ" sz="2400" dirty="0" smtClean="0">
                <a:cs typeface="+mj-cs"/>
              </a:rPr>
              <a:t> </a:t>
            </a:r>
            <a:r>
              <a:rPr lang="ar-IQ" sz="2400" dirty="0">
                <a:cs typeface="+mj-cs"/>
              </a:rPr>
              <a:t>أو احياناً قد يكون السبب هو تغذية بعض الحشرات الثاقبة الماصة مثل المن على احد جوانب الثمرة وهي صغيرة مما يسبب التواءها عند اكتمال نموها</a:t>
            </a:r>
            <a:r>
              <a:rPr lang="ar-IQ" sz="2400" dirty="0" smtClean="0">
                <a:cs typeface="+mj-cs"/>
              </a:rPr>
              <a:t>............ يتبع</a:t>
            </a:r>
            <a:endParaRPr lang="en-US" sz="2400" dirty="0">
              <a:cs typeface="+mj-cs"/>
            </a:endParaRPr>
          </a:p>
          <a:p>
            <a:pPr marL="0" indent="0" algn="just" rtl="1">
              <a:buNone/>
              <a:tabLst>
                <a:tab pos="0" algn="l"/>
              </a:tabLst>
            </a:pPr>
            <a:endParaRPr lang="ar-IQ" sz="2400" b="1" dirty="0" smtClean="0"/>
          </a:p>
        </p:txBody>
      </p:sp>
    </p:spTree>
    <p:extLst>
      <p:ext uri="{BB962C8B-B14F-4D97-AF65-F5344CB8AC3E}">
        <p14:creationId xmlns:p14="http://schemas.microsoft.com/office/powerpoint/2010/main" val="730266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fontScale="70000" lnSpcReduction="20000"/>
          </a:bodyPr>
          <a:lstStyle/>
          <a:p>
            <a:pPr marL="185738" indent="-185738" algn="just" rtl="1">
              <a:buFontTx/>
              <a:buChar char="-"/>
            </a:pPr>
            <a:r>
              <a:rPr lang="ar-IQ" sz="2400" b="1" dirty="0" smtClean="0"/>
              <a:t>العيوب الفسيولوجية</a:t>
            </a:r>
          </a:p>
          <a:p>
            <a:pPr marL="0" indent="0" algn="just" rtl="1">
              <a:lnSpc>
                <a:spcPct val="150000"/>
              </a:lnSpc>
              <a:buNone/>
            </a:pPr>
            <a:r>
              <a:rPr lang="en-US" sz="2400" b="1" dirty="0" smtClean="0"/>
              <a:t>2</a:t>
            </a:r>
            <a:r>
              <a:rPr lang="ar-IQ" sz="2400" b="1" dirty="0"/>
              <a:t>- اللب الاسفنجي</a:t>
            </a:r>
            <a:r>
              <a:rPr lang="ar-IQ" sz="2400" dirty="0"/>
              <a:t> </a:t>
            </a:r>
            <a:r>
              <a:rPr lang="en-US" sz="2400" b="1" dirty="0" err="1"/>
              <a:t>Pillowy</a:t>
            </a:r>
            <a:r>
              <a:rPr lang="en-US" sz="2400" dirty="0"/>
              <a:t> </a:t>
            </a:r>
            <a:endParaRPr lang="ar-IQ" sz="2400" dirty="0" smtClean="0"/>
          </a:p>
          <a:p>
            <a:pPr marL="85725" indent="-85725" algn="just" rtl="1">
              <a:lnSpc>
                <a:spcPct val="170000"/>
              </a:lnSpc>
              <a:buFontTx/>
              <a:buChar char="-"/>
            </a:pPr>
            <a:r>
              <a:rPr lang="ar-IQ" sz="2400" dirty="0" smtClean="0">
                <a:cs typeface="+mj-cs"/>
              </a:rPr>
              <a:t>عيب </a:t>
            </a:r>
            <a:r>
              <a:rPr lang="ar-IQ" sz="2400" dirty="0">
                <a:cs typeface="+mj-cs"/>
              </a:rPr>
              <a:t>فسيولوجي يظهر في ثمار الخيار عند تعرض النباتات لنقص الكالسيوم</a:t>
            </a:r>
            <a:r>
              <a:rPr lang="ar-IQ" sz="2400" dirty="0" smtClean="0">
                <a:cs typeface="+mj-cs"/>
              </a:rPr>
              <a:t>,</a:t>
            </a:r>
          </a:p>
          <a:p>
            <a:pPr marL="85725" indent="-85725" algn="just" rtl="1">
              <a:lnSpc>
                <a:spcPct val="170000"/>
              </a:lnSpc>
              <a:buFontTx/>
              <a:buChar char="-"/>
            </a:pPr>
            <a:r>
              <a:rPr lang="ar-IQ" sz="2400" dirty="0" smtClean="0">
                <a:cs typeface="+mj-cs"/>
              </a:rPr>
              <a:t> </a:t>
            </a:r>
            <a:r>
              <a:rPr lang="ar-IQ" sz="2400" dirty="0">
                <a:cs typeface="+mj-cs"/>
              </a:rPr>
              <a:t>ومن أهم اعراضه ظهور مناطق بيضاء معتمة مسامية القوام في جدار الثمرة الوسطي </a:t>
            </a:r>
            <a:r>
              <a:rPr lang="en-US" sz="2400" dirty="0" err="1">
                <a:cs typeface="+mj-cs"/>
              </a:rPr>
              <a:t>Mesocarp</a:t>
            </a:r>
            <a:r>
              <a:rPr lang="ar-IQ" sz="2400" dirty="0">
                <a:cs typeface="+mj-cs"/>
              </a:rPr>
              <a:t> (اللب</a:t>
            </a:r>
            <a:r>
              <a:rPr lang="ar-IQ" sz="2400" dirty="0" smtClean="0">
                <a:cs typeface="+mj-cs"/>
              </a:rPr>
              <a:t>)</a:t>
            </a:r>
          </a:p>
          <a:p>
            <a:pPr marL="85725" indent="-85725" algn="just" rtl="1">
              <a:lnSpc>
                <a:spcPct val="170000"/>
              </a:lnSpc>
              <a:buFontTx/>
              <a:buChar char="-"/>
            </a:pPr>
            <a:r>
              <a:rPr lang="ar-IQ" sz="2400" dirty="0" smtClean="0">
                <a:cs typeface="+mj-cs"/>
              </a:rPr>
              <a:t> </a:t>
            </a:r>
            <a:r>
              <a:rPr lang="ar-IQ" sz="2400" dirty="0">
                <a:cs typeface="+mj-cs"/>
              </a:rPr>
              <a:t>وتكون المسافات البينية بين الخلايا قليلة أو معدومة, </a:t>
            </a:r>
            <a:endParaRPr lang="ar-IQ" sz="2400" dirty="0" smtClean="0">
              <a:cs typeface="+mj-cs"/>
            </a:endParaRPr>
          </a:p>
          <a:p>
            <a:pPr marL="85725" indent="-85725" algn="just" rtl="1">
              <a:lnSpc>
                <a:spcPct val="170000"/>
              </a:lnSpc>
              <a:buFontTx/>
              <a:buChar char="-"/>
            </a:pPr>
            <a:r>
              <a:rPr lang="ar-IQ" sz="2400" dirty="0" smtClean="0">
                <a:cs typeface="+mj-cs"/>
              </a:rPr>
              <a:t>في </a:t>
            </a:r>
            <a:r>
              <a:rPr lang="ar-IQ" sz="2400" dirty="0">
                <a:cs typeface="+mj-cs"/>
              </a:rPr>
              <a:t>حين تبدو الخلايا البرنكيمية اكبر حجماً، </a:t>
            </a:r>
            <a:endParaRPr lang="ar-IQ" sz="2400" dirty="0" smtClean="0">
              <a:cs typeface="+mj-cs"/>
            </a:endParaRPr>
          </a:p>
          <a:p>
            <a:pPr marL="85725" indent="-85725" algn="just" rtl="1">
              <a:lnSpc>
                <a:spcPct val="170000"/>
              </a:lnSpc>
              <a:buFontTx/>
              <a:buChar char="-"/>
            </a:pPr>
            <a:r>
              <a:rPr lang="ar-IQ" sz="2400" dirty="0" smtClean="0">
                <a:cs typeface="+mj-cs"/>
              </a:rPr>
              <a:t>ولايكون </a:t>
            </a:r>
            <a:r>
              <a:rPr lang="ar-IQ" sz="2400" dirty="0">
                <a:cs typeface="+mj-cs"/>
              </a:rPr>
              <a:t>هذا العيب واضحاً في الثمار التي تستهلك طازجة, </a:t>
            </a:r>
            <a:endParaRPr lang="ar-IQ" sz="2400" dirty="0" smtClean="0">
              <a:cs typeface="+mj-cs"/>
            </a:endParaRPr>
          </a:p>
          <a:p>
            <a:pPr marL="85725" indent="-85725" algn="just" rtl="1">
              <a:lnSpc>
                <a:spcPct val="170000"/>
              </a:lnSpc>
              <a:buFontTx/>
              <a:buChar char="-"/>
            </a:pPr>
            <a:r>
              <a:rPr lang="ar-IQ" sz="2400" dirty="0" smtClean="0">
                <a:cs typeface="+mj-cs"/>
              </a:rPr>
              <a:t>وتأخذ </a:t>
            </a:r>
            <a:r>
              <a:rPr lang="ar-IQ" sz="2400" dirty="0">
                <a:cs typeface="+mj-cs"/>
              </a:rPr>
              <a:t>المناطق المصابة لون ضارب الى الرمادي بعد تخليل الثمار, </a:t>
            </a:r>
            <a:endParaRPr lang="ar-IQ" sz="2400" dirty="0" smtClean="0">
              <a:cs typeface="+mj-cs"/>
            </a:endParaRPr>
          </a:p>
          <a:p>
            <a:pPr marL="85725" indent="-85725" algn="just" rtl="1">
              <a:lnSpc>
                <a:spcPct val="170000"/>
              </a:lnSpc>
              <a:buFontTx/>
              <a:buChar char="-"/>
            </a:pPr>
            <a:r>
              <a:rPr lang="ar-IQ" sz="2400" dirty="0" smtClean="0">
                <a:cs typeface="+mj-cs"/>
              </a:rPr>
              <a:t>لذلك </a:t>
            </a:r>
            <a:r>
              <a:rPr lang="ar-IQ" sz="2400" dirty="0">
                <a:cs typeface="+mj-cs"/>
              </a:rPr>
              <a:t>يعد هذا العيب ضاراً في اصناف التخليل لانه يجعل الثمار المخللة غير صالحة للاستهلاك. </a:t>
            </a:r>
            <a:endParaRPr lang="en-US" sz="2400" dirty="0">
              <a:cs typeface="+mj-cs"/>
            </a:endParaRPr>
          </a:p>
          <a:p>
            <a:pPr marL="0" indent="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1507592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fontScale="92500" lnSpcReduction="10000"/>
          </a:bodyPr>
          <a:lstStyle/>
          <a:p>
            <a:pPr marL="185738" indent="-185738" algn="just" rtl="1">
              <a:buFontTx/>
              <a:buChar char="-"/>
            </a:pPr>
            <a:r>
              <a:rPr lang="ar-IQ" sz="2400" b="1" dirty="0" smtClean="0"/>
              <a:t>العيوب الفسيولوجية</a:t>
            </a:r>
          </a:p>
          <a:p>
            <a:pPr marL="0" indent="0" algn="just" rtl="1">
              <a:lnSpc>
                <a:spcPct val="150000"/>
              </a:lnSpc>
              <a:buNone/>
            </a:pPr>
            <a:r>
              <a:rPr lang="en-US" sz="2400" b="1" dirty="0" smtClean="0"/>
              <a:t>2</a:t>
            </a:r>
            <a:r>
              <a:rPr lang="ar-IQ" sz="2400" b="1" dirty="0"/>
              <a:t>- اللب الاسفنجي</a:t>
            </a:r>
            <a:r>
              <a:rPr lang="ar-IQ" sz="2400" dirty="0"/>
              <a:t> </a:t>
            </a:r>
            <a:r>
              <a:rPr lang="en-US" sz="2400" b="1" dirty="0" err="1"/>
              <a:t>Pillowy</a:t>
            </a:r>
            <a:r>
              <a:rPr lang="en-US" sz="2400" dirty="0"/>
              <a:t> </a:t>
            </a:r>
            <a:endParaRPr lang="ar-IQ" sz="2400" dirty="0" smtClean="0"/>
          </a:p>
          <a:p>
            <a:pPr marL="85725" indent="-85725" algn="just" rtl="1">
              <a:lnSpc>
                <a:spcPct val="150000"/>
              </a:lnSpc>
              <a:buFontTx/>
              <a:buChar char="-"/>
            </a:pPr>
            <a:r>
              <a:rPr lang="ar-IQ" sz="2400" dirty="0" smtClean="0"/>
              <a:t>تزداد </a:t>
            </a:r>
            <a:r>
              <a:rPr lang="ar-IQ" sz="2400" dirty="0"/>
              <a:t>شدة الاصابة بهذا العيب عند تعرض النباتات الى نقص الرطوبة الارضية خلال مرحلة الاثمار, </a:t>
            </a:r>
            <a:endParaRPr lang="ar-IQ" sz="2400" dirty="0" smtClean="0"/>
          </a:p>
          <a:p>
            <a:pPr marL="85725" indent="-85725" algn="just" rtl="1">
              <a:lnSpc>
                <a:spcPct val="150000"/>
              </a:lnSpc>
              <a:buFontTx/>
              <a:buChar char="-"/>
            </a:pPr>
            <a:r>
              <a:rPr lang="ar-IQ" sz="2400" dirty="0" smtClean="0"/>
              <a:t>كما </a:t>
            </a:r>
            <a:r>
              <a:rPr lang="ar-IQ" sz="2400" dirty="0"/>
              <a:t>بينت الدراسات ان نقص الكالسيوم يصاحبه كذلك ظهور مناطق متحللة مائية المظهر في كل من بشرة الثمار وجدرها عند طرفها الزهري</a:t>
            </a:r>
            <a:r>
              <a:rPr lang="ar-IQ" sz="2400" dirty="0" smtClean="0"/>
              <a:t>,</a:t>
            </a:r>
          </a:p>
          <a:p>
            <a:pPr marL="85725" indent="-85725" algn="just" rtl="1">
              <a:lnSpc>
                <a:spcPct val="150000"/>
              </a:lnSpc>
              <a:buFontTx/>
              <a:buChar char="-"/>
            </a:pPr>
            <a:r>
              <a:rPr lang="ar-IQ" sz="2400" dirty="0" smtClean="0"/>
              <a:t> </a:t>
            </a:r>
            <a:r>
              <a:rPr lang="ar-IQ" sz="2400" dirty="0"/>
              <a:t>كذلك ظهور جيوب هوائية اسطوانية الشكل بين مساكن الثمرة بالقرب من طرف الثمرة المتصل بالعنق, </a:t>
            </a:r>
            <a:endParaRPr lang="ar-IQ" sz="2400" dirty="0" smtClean="0"/>
          </a:p>
          <a:p>
            <a:pPr marL="85725" indent="-85725" algn="just" rtl="1">
              <a:lnSpc>
                <a:spcPct val="150000"/>
              </a:lnSpc>
              <a:buFontTx/>
              <a:buChar char="-"/>
            </a:pPr>
            <a:r>
              <a:rPr lang="ar-IQ" sz="2400" dirty="0" smtClean="0"/>
              <a:t>ويرجع </a:t>
            </a:r>
            <a:r>
              <a:rPr lang="ar-IQ" sz="2400" dirty="0"/>
              <a:t>ذلك الى اختلال في النمو الطبيعي للثمرة. </a:t>
            </a:r>
            <a:r>
              <a:rPr lang="ar-IQ" sz="2400" dirty="0" smtClean="0"/>
              <a:t>......... يتبع</a:t>
            </a:r>
            <a:endParaRPr lang="en-US" sz="2400" dirty="0"/>
          </a:p>
          <a:p>
            <a:pPr marL="0" indent="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3137206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a:bodyPr>
          <a:lstStyle/>
          <a:p>
            <a:pPr rtl="1"/>
            <a:r>
              <a:rPr lang="ar-IQ" sz="3600" b="1" dirty="0" smtClean="0"/>
              <a:t>العائلة </a:t>
            </a:r>
            <a:r>
              <a:rPr lang="ar-IQ" sz="3600" b="1" dirty="0"/>
              <a:t>القرعية </a:t>
            </a:r>
            <a:r>
              <a:rPr lang="ar-IQ" sz="3600" b="1" dirty="0" smtClean="0"/>
              <a:t/>
            </a:r>
            <a:br>
              <a:rPr lang="ar-IQ" sz="3600" b="1" dirty="0" smtClean="0"/>
            </a:br>
            <a:r>
              <a:rPr lang="en-US" sz="3600" b="1" dirty="0" smtClean="0"/>
              <a:t>Gourd </a:t>
            </a:r>
            <a:r>
              <a:rPr lang="en-US" sz="3600" b="1" dirty="0"/>
              <a:t>Family or </a:t>
            </a:r>
            <a:r>
              <a:rPr lang="en-US" sz="3600" b="1" dirty="0" err="1"/>
              <a:t>Cucurbitaceae</a:t>
            </a:r>
            <a:r>
              <a:rPr lang="en-US" sz="3600" dirty="0"/>
              <a:t/>
            </a:r>
            <a:br>
              <a:rPr lang="en-US" sz="3600" dirty="0"/>
            </a:br>
            <a:r>
              <a:rPr lang="ar-IQ" sz="3600" dirty="0" smtClean="0"/>
              <a:t>الخيار + البطيخ</a:t>
            </a:r>
            <a:endParaRPr lang="ar-IQ" sz="3600" dirty="0"/>
          </a:p>
        </p:txBody>
      </p:sp>
      <p:sp>
        <p:nvSpPr>
          <p:cNvPr id="3" name="Subtitle 2"/>
          <p:cNvSpPr>
            <a:spLocks noGrp="1"/>
          </p:cNvSpPr>
          <p:nvPr>
            <p:ph type="subTitle" idx="1"/>
          </p:nvPr>
        </p:nvSpPr>
        <p:spPr/>
        <p:txBody>
          <a:bodyPr>
            <a:normAutofit/>
          </a:bodyPr>
          <a:lstStyle/>
          <a:p>
            <a:pPr rtl="1">
              <a:spcBef>
                <a:spcPts val="0"/>
              </a:spcBef>
            </a:pPr>
            <a:r>
              <a:rPr lang="ar-IQ" sz="2400" b="1" dirty="0" smtClean="0">
                <a:cs typeface="+mj-cs"/>
              </a:rPr>
              <a:t>الخيار</a:t>
            </a:r>
            <a:endParaRPr lang="en-US" sz="2400" dirty="0">
              <a:cs typeface="+mj-cs"/>
            </a:endParaRPr>
          </a:p>
          <a:p>
            <a:pPr rtl="1">
              <a:spcBef>
                <a:spcPts val="0"/>
              </a:spcBef>
            </a:pPr>
            <a:r>
              <a:rPr lang="ar-IQ" sz="2400" b="1" dirty="0">
                <a:cs typeface="+mj-cs"/>
              </a:rPr>
              <a:t>*الاسم الانكليزي  </a:t>
            </a:r>
            <a:r>
              <a:rPr lang="en-US" sz="2400" b="1" dirty="0">
                <a:cs typeface="+mj-cs"/>
              </a:rPr>
              <a:t>Cucumber</a:t>
            </a:r>
            <a:endParaRPr lang="en-US" sz="2400" dirty="0">
              <a:cs typeface="+mj-cs"/>
            </a:endParaRPr>
          </a:p>
          <a:p>
            <a:pPr rtl="1">
              <a:spcBef>
                <a:spcPts val="0"/>
              </a:spcBef>
            </a:pPr>
            <a:r>
              <a:rPr lang="ar-IQ" sz="2400" b="1" dirty="0">
                <a:cs typeface="+mj-cs"/>
              </a:rPr>
              <a:t>*الاسم العلمي  </a:t>
            </a:r>
            <a:r>
              <a:rPr lang="en-US" sz="2400" b="1" i="1" dirty="0" err="1">
                <a:cs typeface="+mj-cs"/>
              </a:rPr>
              <a:t>Cucumis</a:t>
            </a:r>
            <a:r>
              <a:rPr lang="en-US" sz="2400" b="1" i="1" dirty="0">
                <a:cs typeface="+mj-cs"/>
              </a:rPr>
              <a:t> </a:t>
            </a:r>
            <a:r>
              <a:rPr lang="en-US" sz="2400" b="1" i="1" dirty="0" err="1">
                <a:cs typeface="+mj-cs"/>
              </a:rPr>
              <a:t>sativus</a:t>
            </a:r>
            <a:r>
              <a:rPr lang="en-US" sz="2400" b="1" dirty="0">
                <a:cs typeface="+mj-cs"/>
              </a:rPr>
              <a:t> L.</a:t>
            </a:r>
            <a:endParaRPr lang="en-US" sz="2400" dirty="0">
              <a:cs typeface="+mj-cs"/>
            </a:endParaRPr>
          </a:p>
          <a:p>
            <a:pPr algn="l" rtl="1"/>
            <a:r>
              <a:rPr lang="ar-IQ" sz="1800" dirty="0"/>
              <a:t>م</a:t>
            </a:r>
            <a:r>
              <a:rPr lang="en-US" sz="1800" dirty="0"/>
              <a:t>6</a:t>
            </a:r>
            <a:r>
              <a:rPr lang="ar-IQ" sz="1800" dirty="0"/>
              <a:t> الثلاثاء </a:t>
            </a:r>
            <a:r>
              <a:rPr lang="en-US" sz="1800" dirty="0"/>
              <a:t>5</a:t>
            </a:r>
            <a:r>
              <a:rPr lang="ar-IQ" sz="1800" dirty="0"/>
              <a:t>/ </a:t>
            </a:r>
            <a:r>
              <a:rPr lang="en-US" sz="1800" dirty="0"/>
              <a:t>4</a:t>
            </a:r>
            <a:r>
              <a:rPr lang="ar-IQ" sz="1800" dirty="0"/>
              <a:t>/ </a:t>
            </a:r>
            <a:r>
              <a:rPr lang="en-US" sz="1800" dirty="0"/>
              <a:t>2022</a:t>
            </a:r>
            <a:endParaRPr lang="ar-IQ" sz="1800"/>
          </a:p>
          <a:p>
            <a:endParaRPr lang="ar-IQ" dirty="0"/>
          </a:p>
        </p:txBody>
      </p:sp>
    </p:spTree>
    <p:extLst>
      <p:ext uri="{BB962C8B-B14F-4D97-AF65-F5344CB8AC3E}">
        <p14:creationId xmlns:p14="http://schemas.microsoft.com/office/powerpoint/2010/main" val="4058767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85725" indent="-85725" algn="just" rtl="1">
              <a:buFontTx/>
              <a:buChar char="-"/>
            </a:pPr>
            <a:r>
              <a:rPr lang="ar-IQ" sz="2400" b="1" dirty="0" smtClean="0">
                <a:cs typeface="+mj-cs"/>
              </a:rPr>
              <a:t>النضج والحصاد</a:t>
            </a:r>
          </a:p>
          <a:p>
            <a:pPr marL="85725" indent="-85725" algn="just" rtl="1">
              <a:lnSpc>
                <a:spcPct val="150000"/>
              </a:lnSpc>
              <a:buFontTx/>
              <a:buChar char="-"/>
            </a:pPr>
            <a:r>
              <a:rPr lang="ar-IQ" sz="2400" dirty="0" smtClean="0">
                <a:cs typeface="+mj-cs"/>
              </a:rPr>
              <a:t>يبدأ </a:t>
            </a:r>
            <a:r>
              <a:rPr lang="ar-IQ" sz="2400" dirty="0">
                <a:cs typeface="+mj-cs"/>
              </a:rPr>
              <a:t>جني ثمار الخيار بعد </a:t>
            </a:r>
            <a:r>
              <a:rPr lang="en-US" sz="2400" dirty="0" smtClean="0">
                <a:cs typeface="+mj-cs"/>
              </a:rPr>
              <a:t> 45 </a:t>
            </a:r>
            <a:r>
              <a:rPr lang="ar-IQ" sz="2400" dirty="0">
                <a:cs typeface="+mj-cs"/>
              </a:rPr>
              <a:t>– </a:t>
            </a:r>
            <a:r>
              <a:rPr lang="en-US" sz="2400" dirty="0">
                <a:cs typeface="+mj-cs"/>
              </a:rPr>
              <a:t>60</a:t>
            </a:r>
            <a:r>
              <a:rPr lang="ar-IQ" sz="2400" dirty="0">
                <a:cs typeface="+mj-cs"/>
              </a:rPr>
              <a:t> يوماً من </a:t>
            </a:r>
            <a:r>
              <a:rPr lang="ar-IQ" sz="2400" dirty="0" smtClean="0">
                <a:cs typeface="+mj-cs"/>
              </a:rPr>
              <a:t>الزراعة،</a:t>
            </a:r>
          </a:p>
          <a:p>
            <a:pPr marL="85725" indent="-85725" algn="just" rtl="1">
              <a:lnSpc>
                <a:spcPct val="150000"/>
              </a:lnSpc>
              <a:buFontTx/>
              <a:buChar char="-"/>
            </a:pPr>
            <a:r>
              <a:rPr lang="ar-IQ" sz="2400" dirty="0" smtClean="0">
                <a:cs typeface="+mj-cs"/>
              </a:rPr>
              <a:t> حسب </a:t>
            </a:r>
            <a:r>
              <a:rPr lang="ar-IQ" sz="2400" dirty="0">
                <a:cs typeface="+mj-cs"/>
              </a:rPr>
              <a:t>الصنف ودرجة </a:t>
            </a:r>
            <a:r>
              <a:rPr lang="ar-IQ" sz="2400" dirty="0" smtClean="0">
                <a:cs typeface="+mj-cs"/>
              </a:rPr>
              <a:t>الحرارة،</a:t>
            </a:r>
          </a:p>
          <a:p>
            <a:pPr marL="85725" indent="-85725" algn="just" rtl="1">
              <a:lnSpc>
                <a:spcPct val="150000"/>
              </a:lnSpc>
              <a:buFontTx/>
              <a:buChar char="-"/>
            </a:pPr>
            <a:r>
              <a:rPr lang="ar-IQ" sz="2400" dirty="0" smtClean="0">
                <a:cs typeface="+mj-cs"/>
              </a:rPr>
              <a:t> </a:t>
            </a:r>
            <a:r>
              <a:rPr lang="ar-IQ" sz="2400" dirty="0">
                <a:cs typeface="+mj-cs"/>
              </a:rPr>
              <a:t>إذ يكون الجني أسرع في الجو </a:t>
            </a:r>
            <a:r>
              <a:rPr lang="ar-IQ" sz="2400" dirty="0" smtClean="0">
                <a:cs typeface="+mj-cs"/>
              </a:rPr>
              <a:t>الحار،</a:t>
            </a:r>
          </a:p>
          <a:p>
            <a:pPr marL="85725" indent="-85725" algn="just" rtl="1">
              <a:lnSpc>
                <a:spcPct val="150000"/>
              </a:lnSpc>
              <a:buFontTx/>
              <a:buChar char="-"/>
            </a:pPr>
            <a:r>
              <a:rPr lang="ar-IQ" sz="2400" dirty="0" smtClean="0">
                <a:cs typeface="+mj-cs"/>
              </a:rPr>
              <a:t> </a:t>
            </a:r>
            <a:r>
              <a:rPr lang="ar-IQ" sz="2400" dirty="0">
                <a:cs typeface="+mj-cs"/>
              </a:rPr>
              <a:t>وفي الاصناف التي تستهلك ثمارها وهي صغيرة. </a:t>
            </a:r>
          </a:p>
          <a:p>
            <a:pPr marL="85725" indent="-85725" algn="just" rtl="1">
              <a:lnSpc>
                <a:spcPct val="150000"/>
              </a:lnSpc>
              <a:buFontTx/>
              <a:buChar char="-"/>
            </a:pPr>
            <a:r>
              <a:rPr lang="ar-IQ" sz="2400" dirty="0" smtClean="0">
                <a:cs typeface="+mj-cs"/>
              </a:rPr>
              <a:t>بصورة </a:t>
            </a:r>
            <a:r>
              <a:rPr lang="ar-IQ" sz="2400" dirty="0">
                <a:cs typeface="+mj-cs"/>
              </a:rPr>
              <a:t>عامة فإن جني الخيار يكون على اساس:</a:t>
            </a:r>
            <a:endParaRPr lang="en-US" sz="2400" dirty="0">
              <a:cs typeface="+mj-cs"/>
            </a:endParaRPr>
          </a:p>
          <a:p>
            <a:pPr marL="0" indent="0" algn="just" rtl="1">
              <a:lnSpc>
                <a:spcPct val="150000"/>
              </a:lnSpc>
              <a:buNone/>
            </a:pPr>
            <a:r>
              <a:rPr lang="en-US" sz="2400" dirty="0" smtClean="0">
                <a:cs typeface="+mj-cs"/>
              </a:rPr>
              <a:t>1</a:t>
            </a:r>
            <a:r>
              <a:rPr lang="ar-IQ" sz="2400" dirty="0">
                <a:cs typeface="+mj-cs"/>
              </a:rPr>
              <a:t>- حجم الثمرة.     </a:t>
            </a:r>
            <a:r>
              <a:rPr lang="en-US" sz="2400" dirty="0">
                <a:cs typeface="+mj-cs"/>
              </a:rPr>
              <a:t>2</a:t>
            </a:r>
            <a:r>
              <a:rPr lang="ar-IQ" sz="2400" dirty="0">
                <a:cs typeface="+mj-cs"/>
              </a:rPr>
              <a:t>- الغرض من الزراعة.</a:t>
            </a:r>
            <a:endParaRPr lang="en-US" sz="2400" dirty="0">
              <a:cs typeface="+mj-cs"/>
            </a:endParaRPr>
          </a:p>
          <a:p>
            <a:pPr marL="185738" indent="-185738" algn="just" rtl="1">
              <a:buFontTx/>
              <a:buChar char="-"/>
            </a:pPr>
            <a:endParaRPr lang="en-US" sz="2400" dirty="0">
              <a:cs typeface="+mj-cs"/>
            </a:endParaRPr>
          </a:p>
          <a:p>
            <a:pPr marL="0" indent="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1259970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85725" indent="-85725" algn="just" rtl="1">
              <a:buFontTx/>
              <a:buChar char="-"/>
            </a:pPr>
            <a:r>
              <a:rPr lang="ar-IQ" sz="2400" b="1" dirty="0" smtClean="0">
                <a:cs typeface="+mj-cs"/>
              </a:rPr>
              <a:t>النضج والحصاد</a:t>
            </a:r>
          </a:p>
          <a:p>
            <a:pPr marL="85725" indent="-85725" algn="just" rtl="1">
              <a:lnSpc>
                <a:spcPct val="150000"/>
              </a:lnSpc>
              <a:buFontTx/>
              <a:buChar char="-"/>
            </a:pPr>
            <a:r>
              <a:rPr lang="ar-IQ" sz="2400" dirty="0" smtClean="0">
                <a:cs typeface="+mj-cs"/>
              </a:rPr>
              <a:t>تجمع </a:t>
            </a:r>
            <a:r>
              <a:rPr lang="ar-IQ" sz="2400" dirty="0">
                <a:cs typeface="+mj-cs"/>
              </a:rPr>
              <a:t>ثمار التخليل وهي صغيرة جداً (بعد يوم من تفتح الزهرة</a:t>
            </a:r>
            <a:r>
              <a:rPr lang="ar-IQ" sz="2400" dirty="0" smtClean="0">
                <a:cs typeface="+mj-cs"/>
              </a:rPr>
              <a:t>)،</a:t>
            </a:r>
          </a:p>
          <a:p>
            <a:pPr marL="85725" indent="-85725" algn="just" rtl="1">
              <a:lnSpc>
                <a:spcPct val="150000"/>
              </a:lnSpc>
              <a:buFontTx/>
              <a:buChar char="-"/>
            </a:pPr>
            <a:r>
              <a:rPr lang="ar-IQ" sz="2400" dirty="0" smtClean="0">
                <a:cs typeface="+mj-cs"/>
              </a:rPr>
              <a:t> </a:t>
            </a:r>
            <a:r>
              <a:rPr lang="ar-IQ" sz="2400" dirty="0">
                <a:cs typeface="+mj-cs"/>
              </a:rPr>
              <a:t>او عندما يصل طول الثمرة </a:t>
            </a:r>
            <a:r>
              <a:rPr lang="en-US" sz="2400" dirty="0">
                <a:cs typeface="+mj-cs"/>
              </a:rPr>
              <a:t>8 </a:t>
            </a:r>
            <a:r>
              <a:rPr lang="ar-IQ" sz="2400" dirty="0">
                <a:cs typeface="+mj-cs"/>
              </a:rPr>
              <a:t>– </a:t>
            </a:r>
            <a:r>
              <a:rPr lang="en-US" sz="2400" dirty="0">
                <a:cs typeface="+mj-cs"/>
              </a:rPr>
              <a:t>15</a:t>
            </a:r>
            <a:r>
              <a:rPr lang="ar-IQ" sz="2400" dirty="0">
                <a:cs typeface="+mj-cs"/>
              </a:rPr>
              <a:t> سم (بعد </a:t>
            </a:r>
            <a:r>
              <a:rPr lang="en-US" sz="2400" dirty="0">
                <a:cs typeface="+mj-cs"/>
              </a:rPr>
              <a:t>4 </a:t>
            </a:r>
            <a:r>
              <a:rPr lang="ar-IQ" sz="2400" dirty="0">
                <a:cs typeface="+mj-cs"/>
              </a:rPr>
              <a:t>– </a:t>
            </a:r>
            <a:r>
              <a:rPr lang="en-US" sz="2400" dirty="0">
                <a:cs typeface="+mj-cs"/>
              </a:rPr>
              <a:t>5</a:t>
            </a:r>
            <a:r>
              <a:rPr lang="ar-IQ" sz="2400" dirty="0">
                <a:cs typeface="+mj-cs"/>
              </a:rPr>
              <a:t> أيام من تفتح الزهرة) وذلك لانها تصبح زائدة النضج وغير مرغوبة اذا زاد طولها عن ذلك, </a:t>
            </a:r>
            <a:endParaRPr lang="ar-IQ" sz="2400" dirty="0" smtClean="0">
              <a:cs typeface="+mj-cs"/>
            </a:endParaRPr>
          </a:p>
          <a:p>
            <a:pPr marL="85725" indent="-85725" algn="just" rtl="1">
              <a:lnSpc>
                <a:spcPct val="150000"/>
              </a:lnSpc>
              <a:buFontTx/>
              <a:buChar char="-"/>
            </a:pPr>
            <a:r>
              <a:rPr lang="ar-IQ" sz="2400" dirty="0" smtClean="0">
                <a:cs typeface="+mj-cs"/>
              </a:rPr>
              <a:t>ويكون </a:t>
            </a:r>
            <a:r>
              <a:rPr lang="ar-IQ" sz="2400" dirty="0">
                <a:cs typeface="+mj-cs"/>
              </a:rPr>
              <a:t>الجني يومياً ويستمر لمدة </a:t>
            </a:r>
            <a:r>
              <a:rPr lang="en-US" sz="2400" dirty="0">
                <a:cs typeface="+mj-cs"/>
              </a:rPr>
              <a:t>1 </a:t>
            </a:r>
            <a:r>
              <a:rPr lang="ar-IQ" sz="2400" dirty="0">
                <a:cs typeface="+mj-cs"/>
              </a:rPr>
              <a:t>– </a:t>
            </a:r>
            <a:r>
              <a:rPr lang="en-US" sz="2400" dirty="0">
                <a:cs typeface="+mj-cs"/>
              </a:rPr>
              <a:t>2.5</a:t>
            </a:r>
            <a:r>
              <a:rPr lang="ar-IQ" sz="2400" dirty="0">
                <a:cs typeface="+mj-cs"/>
              </a:rPr>
              <a:t> شهر, وتتوقف المدة على:</a:t>
            </a:r>
            <a:endParaRPr lang="en-US" sz="2400" dirty="0">
              <a:cs typeface="+mj-cs"/>
            </a:endParaRPr>
          </a:p>
          <a:p>
            <a:pPr marL="0" indent="0" algn="just" rtl="1">
              <a:lnSpc>
                <a:spcPct val="150000"/>
              </a:lnSpc>
              <a:buNone/>
            </a:pPr>
            <a:r>
              <a:rPr lang="en-US" sz="2400" dirty="0" smtClean="0">
                <a:cs typeface="+mj-cs"/>
              </a:rPr>
              <a:t>1   </a:t>
            </a:r>
            <a:r>
              <a:rPr lang="ar-IQ" sz="2400" dirty="0" smtClean="0">
                <a:cs typeface="+mj-cs"/>
              </a:rPr>
              <a:t>- </a:t>
            </a:r>
            <a:r>
              <a:rPr lang="ar-IQ" sz="2400" dirty="0">
                <a:cs typeface="+mj-cs"/>
              </a:rPr>
              <a:t>الظروف البيئية السائدة.   </a:t>
            </a:r>
            <a:endParaRPr lang="ar-IQ" sz="2400" dirty="0" smtClean="0">
              <a:cs typeface="+mj-cs"/>
            </a:endParaRPr>
          </a:p>
          <a:p>
            <a:pPr marL="0" indent="0" algn="just" rtl="1">
              <a:lnSpc>
                <a:spcPct val="150000"/>
              </a:lnSpc>
              <a:buNone/>
            </a:pPr>
            <a:r>
              <a:rPr lang="en-US" sz="2400" dirty="0" smtClean="0">
                <a:cs typeface="+mj-cs"/>
              </a:rPr>
              <a:t>2  </a:t>
            </a:r>
            <a:r>
              <a:rPr lang="ar-IQ" sz="2400" dirty="0" smtClean="0">
                <a:cs typeface="+mj-cs"/>
              </a:rPr>
              <a:t>- </a:t>
            </a:r>
            <a:r>
              <a:rPr lang="ar-IQ" sz="2400" dirty="0">
                <a:cs typeface="+mj-cs"/>
              </a:rPr>
              <a:t>حالة النمو النباتي ومدى سلامته من الاصابة بالآفات.</a:t>
            </a:r>
            <a:endParaRPr lang="en-US" sz="2400" dirty="0">
              <a:cs typeface="+mj-cs"/>
            </a:endParaRPr>
          </a:p>
          <a:p>
            <a:pPr marL="0" indent="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2283226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92500"/>
          </a:bodyPr>
          <a:lstStyle/>
          <a:p>
            <a:pPr marL="85725" indent="-85725" algn="just" rtl="1">
              <a:buFontTx/>
              <a:buChar char="-"/>
            </a:pPr>
            <a:r>
              <a:rPr lang="ar-IQ" sz="2400" b="1" dirty="0" smtClean="0">
                <a:cs typeface="+mj-cs"/>
              </a:rPr>
              <a:t>النضج والحصاد</a:t>
            </a:r>
            <a:endParaRPr lang="ar-IQ" sz="2400" b="1" dirty="0">
              <a:cs typeface="+mj-cs"/>
            </a:endParaRPr>
          </a:p>
          <a:p>
            <a:pPr marL="85725" indent="-85725" algn="just" rtl="1">
              <a:lnSpc>
                <a:spcPct val="160000"/>
              </a:lnSpc>
              <a:buFontTx/>
              <a:buChar char="-"/>
            </a:pPr>
            <a:r>
              <a:rPr lang="ar-IQ" sz="2400" dirty="0" smtClean="0">
                <a:cs typeface="+mj-cs"/>
              </a:rPr>
              <a:t>يمكن </a:t>
            </a:r>
            <a:r>
              <a:rPr lang="ar-IQ" sz="2400" dirty="0">
                <a:cs typeface="+mj-cs"/>
              </a:rPr>
              <a:t>الجني كل </a:t>
            </a:r>
            <a:r>
              <a:rPr lang="en-US" sz="2400" dirty="0">
                <a:cs typeface="+mj-cs"/>
              </a:rPr>
              <a:t>2 </a:t>
            </a:r>
            <a:r>
              <a:rPr lang="ar-IQ" sz="2400" dirty="0">
                <a:cs typeface="+mj-cs"/>
              </a:rPr>
              <a:t>– </a:t>
            </a:r>
            <a:r>
              <a:rPr lang="en-US" sz="2400" dirty="0">
                <a:cs typeface="+mj-cs"/>
              </a:rPr>
              <a:t>3</a:t>
            </a:r>
            <a:r>
              <a:rPr lang="ar-IQ" sz="2400" dirty="0">
                <a:cs typeface="+mj-cs"/>
              </a:rPr>
              <a:t> أيام في بداية موسم الحصاد ثم يومياً بعد ذلك</a:t>
            </a:r>
            <a:r>
              <a:rPr lang="ar-IQ" sz="2400" dirty="0" smtClean="0">
                <a:cs typeface="+mj-cs"/>
              </a:rPr>
              <a:t>, </a:t>
            </a:r>
            <a:r>
              <a:rPr lang="ar-IQ" sz="2400" dirty="0">
                <a:cs typeface="+mj-cs"/>
              </a:rPr>
              <a:t>وتزيد </a:t>
            </a:r>
            <a:r>
              <a:rPr lang="ar-IQ" sz="2400" dirty="0" smtClean="0">
                <a:cs typeface="+mj-cs"/>
              </a:rPr>
              <a:t>المدة</a:t>
            </a:r>
          </a:p>
          <a:p>
            <a:pPr marL="85725" indent="-85725" algn="just" rtl="1">
              <a:lnSpc>
                <a:spcPct val="160000"/>
              </a:lnSpc>
              <a:buFontTx/>
              <a:buChar char="-"/>
            </a:pPr>
            <a:r>
              <a:rPr lang="ar-IQ" sz="2400" dirty="0" smtClean="0">
                <a:cs typeface="+mj-cs"/>
              </a:rPr>
              <a:t>بين </a:t>
            </a:r>
            <a:r>
              <a:rPr lang="ar-IQ" sz="2400" dirty="0">
                <a:cs typeface="+mj-cs"/>
              </a:rPr>
              <a:t>مرات الجمع الى </a:t>
            </a:r>
            <a:r>
              <a:rPr lang="en-US" sz="2400" dirty="0">
                <a:cs typeface="+mj-cs"/>
              </a:rPr>
              <a:t>5 </a:t>
            </a:r>
            <a:r>
              <a:rPr lang="ar-IQ" sz="2400" dirty="0">
                <a:cs typeface="+mj-cs"/>
              </a:rPr>
              <a:t>– </a:t>
            </a:r>
            <a:r>
              <a:rPr lang="en-US" sz="2400" dirty="0">
                <a:cs typeface="+mj-cs"/>
              </a:rPr>
              <a:t>7</a:t>
            </a:r>
            <a:r>
              <a:rPr lang="ar-IQ" sz="2400" dirty="0">
                <a:cs typeface="+mj-cs"/>
              </a:rPr>
              <a:t> أيام في الجو </a:t>
            </a:r>
            <a:r>
              <a:rPr lang="ar-IQ" sz="2400" dirty="0" smtClean="0">
                <a:cs typeface="+mj-cs"/>
              </a:rPr>
              <a:t>البارد.</a:t>
            </a:r>
            <a:endParaRPr lang="ar-IQ" sz="2400" dirty="0">
              <a:cs typeface="+mj-cs"/>
            </a:endParaRPr>
          </a:p>
          <a:p>
            <a:pPr marL="85725" indent="-85725" algn="just" rtl="1">
              <a:lnSpc>
                <a:spcPct val="160000"/>
              </a:lnSpc>
              <a:buFontTx/>
              <a:buChar char="-"/>
            </a:pPr>
            <a:r>
              <a:rPr lang="ar-IQ" sz="2400" dirty="0" smtClean="0">
                <a:cs typeface="+mj-cs"/>
              </a:rPr>
              <a:t>يؤدي </a:t>
            </a:r>
            <a:r>
              <a:rPr lang="ar-IQ" sz="2400" dirty="0">
                <a:cs typeface="+mj-cs"/>
              </a:rPr>
              <a:t>تأخير الجني ولو </a:t>
            </a:r>
            <a:r>
              <a:rPr lang="ar-IQ" sz="2400" dirty="0" smtClean="0">
                <a:cs typeface="+mj-cs"/>
              </a:rPr>
              <a:t>لإيام </a:t>
            </a:r>
            <a:r>
              <a:rPr lang="ar-IQ" sz="2400" dirty="0">
                <a:cs typeface="+mj-cs"/>
              </a:rPr>
              <a:t>قليلة الى تجاوز الثمار الطور المناسب </a:t>
            </a:r>
            <a:r>
              <a:rPr lang="ar-IQ" sz="2400" dirty="0" smtClean="0">
                <a:cs typeface="+mj-cs"/>
              </a:rPr>
              <a:t>للتسويق,</a:t>
            </a:r>
          </a:p>
          <a:p>
            <a:pPr marL="85725" indent="-85725" algn="just" rtl="1">
              <a:lnSpc>
                <a:spcPct val="160000"/>
              </a:lnSpc>
              <a:buFontTx/>
              <a:buChar char="-"/>
            </a:pPr>
            <a:r>
              <a:rPr lang="ar-IQ" sz="2400" dirty="0" smtClean="0">
                <a:cs typeface="+mj-cs"/>
              </a:rPr>
              <a:t>ويلزم </a:t>
            </a:r>
            <a:r>
              <a:rPr lang="ar-IQ" sz="2400" dirty="0">
                <a:cs typeface="+mj-cs"/>
              </a:rPr>
              <a:t>في هذه الحالة جنيها والتخلص منها بدلاً من تركها على النبات, </a:t>
            </a:r>
            <a:endParaRPr lang="ar-IQ" sz="2400" dirty="0" smtClean="0">
              <a:cs typeface="+mj-cs"/>
            </a:endParaRPr>
          </a:p>
          <a:p>
            <a:pPr marL="85725" indent="-85725" algn="just" rtl="1">
              <a:lnSpc>
                <a:spcPct val="160000"/>
              </a:lnSpc>
              <a:buFontTx/>
              <a:buChar char="-"/>
            </a:pPr>
            <a:r>
              <a:rPr lang="ar-IQ" sz="2400" dirty="0" smtClean="0">
                <a:cs typeface="+mj-cs"/>
              </a:rPr>
              <a:t>لان </a:t>
            </a:r>
            <a:r>
              <a:rPr lang="ar-IQ" sz="2400" dirty="0">
                <a:cs typeface="+mj-cs"/>
              </a:rPr>
              <a:t>تكوين البذور ونضجها يستنفذ جزء كبير من طاقة النبات ويمنع نمو الثمار الاخرى, </a:t>
            </a:r>
            <a:endParaRPr lang="ar-IQ" sz="2400" dirty="0" smtClean="0">
              <a:cs typeface="+mj-cs"/>
            </a:endParaRPr>
          </a:p>
          <a:p>
            <a:pPr marL="85725" indent="-85725" algn="just" rtl="1">
              <a:lnSpc>
                <a:spcPct val="160000"/>
              </a:lnSpc>
              <a:buFontTx/>
              <a:buChar char="-"/>
            </a:pPr>
            <a:r>
              <a:rPr lang="ar-IQ" sz="2400" dirty="0" smtClean="0">
                <a:cs typeface="+mj-cs"/>
              </a:rPr>
              <a:t>ويقلل </a:t>
            </a:r>
            <a:r>
              <a:rPr lang="ar-IQ" sz="2400" dirty="0">
                <a:cs typeface="+mj-cs"/>
              </a:rPr>
              <a:t>من سرعة النمو الخضري والحاصل. </a:t>
            </a:r>
            <a:r>
              <a:rPr lang="ar-IQ" sz="2400" dirty="0" smtClean="0">
                <a:cs typeface="+mj-cs"/>
              </a:rPr>
              <a:t>............................. يتبع</a:t>
            </a:r>
            <a:endParaRPr lang="en-US" sz="2400" dirty="0">
              <a:cs typeface="+mj-cs"/>
            </a:endParaRPr>
          </a:p>
          <a:p>
            <a:pPr marL="0" indent="0">
              <a:buNone/>
            </a:pPr>
            <a:r>
              <a:rPr lang="en-US" sz="2400" dirty="0"/>
              <a:t> </a:t>
            </a:r>
            <a:endParaRPr lang="ar-IQ" sz="2400" b="1" dirty="0" smtClean="0">
              <a:cs typeface="+mj-cs"/>
            </a:endParaRPr>
          </a:p>
        </p:txBody>
      </p:sp>
    </p:spTree>
    <p:extLst>
      <p:ext uri="{BB962C8B-B14F-4D97-AF65-F5344CB8AC3E}">
        <p14:creationId xmlns:p14="http://schemas.microsoft.com/office/powerpoint/2010/main" val="2571546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sz="4000" b="1" dirty="0"/>
              <a:t>العائلة القرعية </a:t>
            </a:r>
            <a:br>
              <a:rPr lang="ar-IQ" sz="4000" b="1" dirty="0"/>
            </a:br>
            <a:r>
              <a:rPr lang="en-US" sz="4000" b="1" dirty="0"/>
              <a:t>Gourd Family or </a:t>
            </a:r>
            <a:r>
              <a:rPr lang="en-US" sz="4000" b="1" dirty="0" err="1"/>
              <a:t>Cucurbitaceae</a:t>
            </a:r>
            <a:r>
              <a:rPr lang="en-US" dirty="0"/>
              <a:t/>
            </a:r>
            <a:br>
              <a:rPr lang="en-US" dirty="0"/>
            </a:br>
            <a:endParaRPr lang="ar-IQ" dirty="0"/>
          </a:p>
        </p:txBody>
      </p:sp>
      <p:sp>
        <p:nvSpPr>
          <p:cNvPr id="3" name="Subtitle 2"/>
          <p:cNvSpPr>
            <a:spLocks noGrp="1"/>
          </p:cNvSpPr>
          <p:nvPr>
            <p:ph type="subTitle" idx="1"/>
          </p:nvPr>
        </p:nvSpPr>
        <p:spPr>
          <a:xfrm>
            <a:off x="1371600" y="3429000"/>
            <a:ext cx="6400800" cy="2209800"/>
          </a:xfrm>
        </p:spPr>
        <p:txBody>
          <a:bodyPr>
            <a:noAutofit/>
          </a:bodyPr>
          <a:lstStyle/>
          <a:p>
            <a:pPr rtl="1">
              <a:spcBef>
                <a:spcPts val="0"/>
              </a:spcBef>
            </a:pPr>
            <a:r>
              <a:rPr lang="ar-IQ" sz="2400" b="1" dirty="0">
                <a:cs typeface="+mj-cs"/>
              </a:rPr>
              <a:t>البطيخ </a:t>
            </a:r>
          </a:p>
          <a:p>
            <a:pPr rtl="1">
              <a:spcBef>
                <a:spcPts val="0"/>
              </a:spcBef>
            </a:pPr>
            <a:r>
              <a:rPr lang="ar-IQ" sz="2400" b="1" dirty="0">
                <a:cs typeface="+mj-cs"/>
              </a:rPr>
              <a:t>*الاسم الانكليزي </a:t>
            </a:r>
            <a:r>
              <a:rPr lang="en-US" sz="2400" b="1" dirty="0">
                <a:cs typeface="+mj-cs"/>
              </a:rPr>
              <a:t>Muskmelon or Cantaloupe</a:t>
            </a:r>
            <a:endParaRPr lang="ar-IQ" sz="2400" b="1" dirty="0">
              <a:cs typeface="+mj-cs"/>
            </a:endParaRPr>
          </a:p>
          <a:p>
            <a:pPr rtl="1">
              <a:spcBef>
                <a:spcPts val="0"/>
              </a:spcBef>
            </a:pPr>
            <a:r>
              <a:rPr lang="ar-IQ" sz="2400" b="1" dirty="0">
                <a:cs typeface="+mj-cs"/>
              </a:rPr>
              <a:t>* الاسم العلمي:</a:t>
            </a:r>
          </a:p>
          <a:p>
            <a:pPr rtl="1">
              <a:spcBef>
                <a:spcPts val="0"/>
              </a:spcBef>
            </a:pPr>
            <a:r>
              <a:rPr lang="ar-IQ" sz="2400" b="1" dirty="0">
                <a:cs typeface="+mj-cs"/>
              </a:rPr>
              <a:t>البطيخ المشبك </a:t>
            </a:r>
            <a:r>
              <a:rPr lang="en-US" sz="2400" b="1" i="1" dirty="0" err="1">
                <a:cs typeface="+mj-cs"/>
              </a:rPr>
              <a:t>Cucumis</a:t>
            </a:r>
            <a:r>
              <a:rPr lang="en-US" sz="2400" b="1" i="1" dirty="0">
                <a:cs typeface="+mj-cs"/>
              </a:rPr>
              <a:t> </a:t>
            </a:r>
            <a:r>
              <a:rPr lang="en-US" sz="2400" b="1" i="1" dirty="0" err="1">
                <a:cs typeface="+mj-cs"/>
              </a:rPr>
              <a:t>melo</a:t>
            </a:r>
            <a:r>
              <a:rPr lang="en-US" sz="2400" b="1" dirty="0">
                <a:cs typeface="+mj-cs"/>
              </a:rPr>
              <a:t> var. </a:t>
            </a:r>
            <a:r>
              <a:rPr lang="en-US" sz="2400" b="1" dirty="0" err="1">
                <a:cs typeface="+mj-cs"/>
              </a:rPr>
              <a:t>reticulatus</a:t>
            </a:r>
            <a:r>
              <a:rPr lang="en-US" sz="2400" b="1" dirty="0">
                <a:cs typeface="+mj-cs"/>
              </a:rPr>
              <a:t> </a:t>
            </a:r>
            <a:r>
              <a:rPr lang="en-US" sz="2400" b="1" dirty="0" err="1">
                <a:cs typeface="+mj-cs"/>
              </a:rPr>
              <a:t>Naud</a:t>
            </a:r>
            <a:r>
              <a:rPr lang="en-US" sz="2400" b="1" dirty="0">
                <a:cs typeface="+mj-cs"/>
              </a:rPr>
              <a:t>.</a:t>
            </a:r>
            <a:endParaRPr lang="en-US" sz="2400" dirty="0">
              <a:cs typeface="+mj-cs"/>
            </a:endParaRPr>
          </a:p>
          <a:p>
            <a:pPr rtl="1">
              <a:spcBef>
                <a:spcPts val="0"/>
              </a:spcBef>
            </a:pPr>
            <a:r>
              <a:rPr lang="ar-IQ" sz="2400" b="1" dirty="0">
                <a:cs typeface="+mj-cs"/>
              </a:rPr>
              <a:t>البطيخ الاملس  </a:t>
            </a:r>
            <a:r>
              <a:rPr lang="en-US" sz="2400" b="1" i="1" dirty="0" err="1">
                <a:cs typeface="+mj-cs"/>
              </a:rPr>
              <a:t>Cucumis</a:t>
            </a:r>
            <a:r>
              <a:rPr lang="en-US" sz="2400" b="1" dirty="0">
                <a:cs typeface="+mj-cs"/>
              </a:rPr>
              <a:t> </a:t>
            </a:r>
            <a:r>
              <a:rPr lang="en-US" sz="2400" b="1" i="1" dirty="0" err="1">
                <a:cs typeface="+mj-cs"/>
              </a:rPr>
              <a:t>melo</a:t>
            </a:r>
            <a:r>
              <a:rPr lang="en-US" sz="2400" b="1" dirty="0">
                <a:cs typeface="+mj-cs"/>
              </a:rPr>
              <a:t> var. inodorous </a:t>
            </a:r>
            <a:r>
              <a:rPr lang="en-US" sz="2400" b="1" dirty="0" err="1">
                <a:cs typeface="+mj-cs"/>
              </a:rPr>
              <a:t>Naud</a:t>
            </a:r>
            <a:r>
              <a:rPr lang="en-US" sz="1800" b="1" dirty="0">
                <a:cs typeface="+mj-cs"/>
              </a:rPr>
              <a:t>.</a:t>
            </a:r>
            <a:endParaRPr lang="en-US" sz="1800" dirty="0">
              <a:cs typeface="+mj-cs"/>
            </a:endParaRPr>
          </a:p>
          <a:p>
            <a:endParaRPr lang="ar-IQ" sz="1800" dirty="0">
              <a:cs typeface="+mj-cs"/>
            </a:endParaRPr>
          </a:p>
        </p:txBody>
      </p:sp>
      <p:pic>
        <p:nvPicPr>
          <p:cNvPr id="4"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1999" y="533400"/>
            <a:ext cx="624205" cy="619125"/>
          </a:xfrm>
          <a:prstGeom prst="rect">
            <a:avLst/>
          </a:prstGeom>
        </p:spPr>
      </p:pic>
      <p:pic>
        <p:nvPicPr>
          <p:cNvPr id="5" name="Picture 4"/>
          <p:cNvPicPr/>
          <p:nvPr/>
        </p:nvPicPr>
        <p:blipFill rotWithShape="1">
          <a:blip r:embed="rId3" cstate="print">
            <a:extLst>
              <a:ext uri="{28A0092B-C50C-407E-A947-70E740481C1C}">
                <a14:useLocalDpi xmlns:a14="http://schemas.microsoft.com/office/drawing/2010/main" val="0"/>
              </a:ext>
            </a:extLst>
          </a:blip>
          <a:srcRect l="13453" t="8939" r="9417" b="17044"/>
          <a:stretch/>
        </p:blipFill>
        <p:spPr bwMode="auto">
          <a:xfrm>
            <a:off x="3684270" y="533400"/>
            <a:ext cx="591820" cy="713105"/>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457200"/>
            <a:ext cx="1079500" cy="1079500"/>
          </a:xfrm>
          <a:prstGeom prst="rect">
            <a:avLst/>
          </a:prstGeom>
          <a:noFill/>
          <a:ln>
            <a:noFill/>
          </a:ln>
        </p:spPr>
      </p:pic>
    </p:spTree>
    <p:extLst>
      <p:ext uri="{BB962C8B-B14F-4D97-AF65-F5344CB8AC3E}">
        <p14:creationId xmlns:p14="http://schemas.microsoft.com/office/powerpoint/2010/main" val="770527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البطيخ</a:t>
            </a:r>
            <a:endParaRPr lang="ar-IQ" dirty="0"/>
          </a:p>
        </p:txBody>
      </p:sp>
      <p:sp>
        <p:nvSpPr>
          <p:cNvPr id="3" name="Content Placeholder 2"/>
          <p:cNvSpPr>
            <a:spLocks noGrp="1"/>
          </p:cNvSpPr>
          <p:nvPr>
            <p:ph idx="1"/>
          </p:nvPr>
        </p:nvSpPr>
        <p:spPr/>
        <p:txBody>
          <a:bodyPr/>
          <a:lstStyle/>
          <a:p>
            <a:pPr marL="0" indent="0" algn="just" rtl="1">
              <a:lnSpc>
                <a:spcPct val="150000"/>
              </a:lnSpc>
              <a:buNone/>
            </a:pPr>
            <a:r>
              <a:rPr lang="ar-IQ" b="1" dirty="0" smtClean="0">
                <a:cs typeface="+mj-cs"/>
              </a:rPr>
              <a:t>*الاسم الانكليزي </a:t>
            </a:r>
            <a:r>
              <a:rPr lang="en-US" b="1" dirty="0">
                <a:cs typeface="+mj-cs"/>
              </a:rPr>
              <a:t>Muskmelon or </a:t>
            </a:r>
            <a:r>
              <a:rPr lang="en-US" b="1" dirty="0" smtClean="0">
                <a:cs typeface="+mj-cs"/>
              </a:rPr>
              <a:t>Cantaloupe</a:t>
            </a:r>
            <a:endParaRPr lang="ar-IQ" b="1" dirty="0" smtClean="0">
              <a:cs typeface="+mj-cs"/>
            </a:endParaRPr>
          </a:p>
          <a:p>
            <a:pPr marL="0" indent="0" algn="just" rtl="1">
              <a:lnSpc>
                <a:spcPct val="150000"/>
              </a:lnSpc>
              <a:buNone/>
            </a:pPr>
            <a:r>
              <a:rPr lang="ar-IQ" b="1" dirty="0" smtClean="0">
                <a:cs typeface="+mj-cs"/>
              </a:rPr>
              <a:t>* الاسم العلمي:</a:t>
            </a:r>
          </a:p>
          <a:p>
            <a:pPr marL="0" indent="0" algn="just" rtl="1">
              <a:lnSpc>
                <a:spcPct val="150000"/>
              </a:lnSpc>
              <a:buNone/>
            </a:pPr>
            <a:r>
              <a:rPr lang="ar-IQ" b="1" dirty="0" smtClean="0">
                <a:cs typeface="+mj-cs"/>
              </a:rPr>
              <a:t>البطيخ </a:t>
            </a:r>
            <a:r>
              <a:rPr lang="ar-IQ" b="1" dirty="0">
                <a:cs typeface="+mj-cs"/>
              </a:rPr>
              <a:t>المشبك </a:t>
            </a:r>
            <a:r>
              <a:rPr lang="en-US" b="1" i="1" dirty="0" err="1">
                <a:cs typeface="+mj-cs"/>
              </a:rPr>
              <a:t>Cucumis</a:t>
            </a:r>
            <a:r>
              <a:rPr lang="en-US" b="1" i="1" dirty="0">
                <a:cs typeface="+mj-cs"/>
              </a:rPr>
              <a:t> </a:t>
            </a:r>
            <a:r>
              <a:rPr lang="en-US" b="1" i="1" dirty="0" err="1">
                <a:cs typeface="+mj-cs"/>
              </a:rPr>
              <a:t>melo</a:t>
            </a:r>
            <a:r>
              <a:rPr lang="en-US" b="1" dirty="0">
                <a:cs typeface="+mj-cs"/>
              </a:rPr>
              <a:t> var. </a:t>
            </a:r>
            <a:r>
              <a:rPr lang="en-US" b="1" dirty="0" err="1">
                <a:cs typeface="+mj-cs"/>
              </a:rPr>
              <a:t>reticulatus</a:t>
            </a:r>
            <a:r>
              <a:rPr lang="en-US" b="1" dirty="0">
                <a:cs typeface="+mj-cs"/>
              </a:rPr>
              <a:t> </a:t>
            </a:r>
            <a:r>
              <a:rPr lang="en-US" b="1" dirty="0" err="1">
                <a:cs typeface="+mj-cs"/>
              </a:rPr>
              <a:t>Naud</a:t>
            </a:r>
            <a:r>
              <a:rPr lang="en-US" b="1" dirty="0">
                <a:cs typeface="+mj-cs"/>
              </a:rPr>
              <a:t>.</a:t>
            </a:r>
            <a:endParaRPr lang="en-US" dirty="0">
              <a:cs typeface="+mj-cs"/>
            </a:endParaRPr>
          </a:p>
          <a:p>
            <a:pPr marL="0" indent="0" algn="just" rtl="1">
              <a:lnSpc>
                <a:spcPct val="150000"/>
              </a:lnSpc>
              <a:buNone/>
            </a:pPr>
            <a:r>
              <a:rPr lang="ar-IQ" b="1" dirty="0">
                <a:cs typeface="+mj-cs"/>
              </a:rPr>
              <a:t>البطيخ الاملس  </a:t>
            </a:r>
            <a:r>
              <a:rPr lang="en-US" b="1" i="1" dirty="0" err="1">
                <a:cs typeface="+mj-cs"/>
              </a:rPr>
              <a:t>Cucumis</a:t>
            </a:r>
            <a:r>
              <a:rPr lang="en-US" b="1" dirty="0">
                <a:cs typeface="+mj-cs"/>
              </a:rPr>
              <a:t> </a:t>
            </a:r>
            <a:r>
              <a:rPr lang="en-US" b="1" i="1" dirty="0" err="1">
                <a:cs typeface="+mj-cs"/>
              </a:rPr>
              <a:t>melo</a:t>
            </a:r>
            <a:r>
              <a:rPr lang="en-US" b="1" dirty="0">
                <a:cs typeface="+mj-cs"/>
              </a:rPr>
              <a:t> var. inodorous </a:t>
            </a:r>
            <a:r>
              <a:rPr lang="en-US" b="1" dirty="0" err="1">
                <a:cs typeface="+mj-cs"/>
              </a:rPr>
              <a:t>Naud</a:t>
            </a:r>
            <a:r>
              <a:rPr lang="en-US" b="1" dirty="0">
                <a:cs typeface="+mj-cs"/>
              </a:rPr>
              <a:t>.</a:t>
            </a:r>
            <a:endParaRPr lang="en-US" dirty="0">
              <a:cs typeface="+mj-cs"/>
            </a:endParaRPr>
          </a:p>
          <a:p>
            <a:endParaRPr lang="ar-IQ" dirty="0">
              <a:cs typeface="+mj-cs"/>
            </a:endParaRPr>
          </a:p>
        </p:txBody>
      </p:sp>
    </p:spTree>
    <p:extLst>
      <p:ext uri="{BB962C8B-B14F-4D97-AF65-F5344CB8AC3E}">
        <p14:creationId xmlns:p14="http://schemas.microsoft.com/office/powerpoint/2010/main" val="3886161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62500" lnSpcReduction="20000"/>
          </a:bodyPr>
          <a:lstStyle/>
          <a:p>
            <a:pPr marL="0" indent="0" algn="just" rtl="1">
              <a:lnSpc>
                <a:spcPct val="170000"/>
              </a:lnSpc>
              <a:buNone/>
            </a:pPr>
            <a:r>
              <a:rPr lang="ar-IQ" sz="2400" b="1" dirty="0" smtClean="0">
                <a:cs typeface="+mj-cs"/>
              </a:rPr>
              <a:t>- </a:t>
            </a:r>
            <a:r>
              <a:rPr lang="ar-IQ" sz="3400" b="1" dirty="0" smtClean="0">
                <a:cs typeface="+mj-cs"/>
              </a:rPr>
              <a:t>تعريف </a:t>
            </a:r>
            <a:r>
              <a:rPr lang="ar-IQ" sz="3400" b="1" dirty="0">
                <a:cs typeface="+mj-cs"/>
              </a:rPr>
              <a:t>بالمحصول</a:t>
            </a:r>
            <a:endParaRPr lang="en-US" sz="3400" dirty="0">
              <a:cs typeface="+mj-cs"/>
            </a:endParaRPr>
          </a:p>
          <a:p>
            <a:pPr marL="0" indent="0" algn="just" rtl="1">
              <a:lnSpc>
                <a:spcPct val="170000"/>
              </a:lnSpc>
              <a:buNone/>
            </a:pPr>
            <a:r>
              <a:rPr lang="ar-IQ" sz="2400" b="1" dirty="0" smtClean="0">
                <a:cs typeface="+mj-cs"/>
              </a:rPr>
              <a:t>- </a:t>
            </a:r>
            <a:r>
              <a:rPr lang="ar-IQ" sz="2400" dirty="0" smtClean="0">
                <a:cs typeface="+mj-cs"/>
              </a:rPr>
              <a:t>البطيخ </a:t>
            </a:r>
            <a:r>
              <a:rPr lang="ar-IQ" sz="2400" dirty="0">
                <a:cs typeface="+mj-cs"/>
              </a:rPr>
              <a:t>من الخضراوات الصيفية الرئيسة في العراق وهناك مجموعتين </a:t>
            </a:r>
            <a:r>
              <a:rPr lang="ar-IQ" sz="2400" dirty="0" smtClean="0">
                <a:cs typeface="+mj-cs"/>
              </a:rPr>
              <a:t>منه هي:</a:t>
            </a:r>
            <a:endParaRPr lang="en-US" sz="2400" dirty="0">
              <a:cs typeface="+mj-cs"/>
            </a:endParaRPr>
          </a:p>
          <a:p>
            <a:pPr marL="0" indent="0" algn="just" rtl="1">
              <a:lnSpc>
                <a:spcPct val="170000"/>
              </a:lnSpc>
              <a:buNone/>
            </a:pPr>
            <a:r>
              <a:rPr lang="en-US" sz="2400" b="1" dirty="0">
                <a:cs typeface="+mj-cs"/>
              </a:rPr>
              <a:t>1</a:t>
            </a:r>
            <a:r>
              <a:rPr lang="ar-IQ" sz="2400" b="1" dirty="0">
                <a:cs typeface="+mj-cs"/>
              </a:rPr>
              <a:t>- مجموعة اصناف البطيخ </a:t>
            </a:r>
            <a:r>
              <a:rPr lang="ar-IQ" sz="2400" b="1" dirty="0" smtClean="0">
                <a:cs typeface="+mj-cs"/>
              </a:rPr>
              <a:t>المشبك</a:t>
            </a:r>
            <a:endParaRPr lang="ar-IQ" sz="2400" dirty="0" smtClean="0">
              <a:cs typeface="+mj-cs"/>
            </a:endParaRPr>
          </a:p>
          <a:p>
            <a:pPr marL="0" indent="0" algn="just" rtl="1">
              <a:lnSpc>
                <a:spcPct val="170000"/>
              </a:lnSpc>
              <a:buFontTx/>
              <a:buChar char="-"/>
            </a:pPr>
            <a:r>
              <a:rPr lang="ar-IQ" sz="2400" dirty="0" smtClean="0">
                <a:cs typeface="+mj-cs"/>
              </a:rPr>
              <a:t>طلق </a:t>
            </a:r>
            <a:r>
              <a:rPr lang="ar-IQ" sz="2400" dirty="0">
                <a:cs typeface="+mj-cs"/>
              </a:rPr>
              <a:t>عليها اسم </a:t>
            </a:r>
            <a:r>
              <a:rPr lang="en-US" sz="2400" dirty="0">
                <a:cs typeface="+mj-cs"/>
              </a:rPr>
              <a:t>Muskmelon</a:t>
            </a:r>
            <a:r>
              <a:rPr lang="ar-IQ" sz="2400" dirty="0">
                <a:cs typeface="+mj-cs"/>
              </a:rPr>
              <a:t> نظراً لانها تعطي عند تذوقها رائحة المسك, </a:t>
            </a:r>
            <a:endParaRPr lang="ar-IQ" sz="2400" dirty="0" smtClean="0">
              <a:cs typeface="+mj-cs"/>
            </a:endParaRPr>
          </a:p>
          <a:p>
            <a:pPr marL="0" indent="0" algn="just" rtl="1">
              <a:lnSpc>
                <a:spcPct val="170000"/>
              </a:lnSpc>
              <a:buFontTx/>
              <a:buChar char="-"/>
            </a:pPr>
            <a:r>
              <a:rPr lang="ar-IQ" sz="2400" dirty="0" smtClean="0">
                <a:cs typeface="+mj-cs"/>
              </a:rPr>
              <a:t>الثمار </a:t>
            </a:r>
            <a:r>
              <a:rPr lang="ar-IQ" sz="2400" dirty="0">
                <a:cs typeface="+mj-cs"/>
              </a:rPr>
              <a:t>متوسطة الحجم, شبكية الجلد, لونها الداخلي اخضر أو اصفر او برتقالي وقد يكون برتقالي محمر</a:t>
            </a:r>
            <a:r>
              <a:rPr lang="ar-IQ" sz="2400" dirty="0" smtClean="0">
                <a:cs typeface="+mj-cs"/>
              </a:rPr>
              <a:t>.</a:t>
            </a:r>
            <a:endParaRPr lang="ar-IQ" sz="2400" dirty="0">
              <a:cs typeface="+mj-cs"/>
            </a:endParaRPr>
          </a:p>
          <a:p>
            <a:pPr marL="0" indent="0" algn="just" rtl="1">
              <a:lnSpc>
                <a:spcPct val="170000"/>
              </a:lnSpc>
              <a:buFontTx/>
              <a:buChar char="-"/>
            </a:pPr>
            <a:r>
              <a:rPr lang="ar-IQ" sz="2400" dirty="0" smtClean="0">
                <a:cs typeface="+mj-cs"/>
              </a:rPr>
              <a:t> </a:t>
            </a:r>
            <a:r>
              <a:rPr lang="ar-IQ" sz="2400" dirty="0">
                <a:cs typeface="+mj-cs"/>
              </a:rPr>
              <a:t>تنفصل الثمار انفصالاً طبيعياً عن العنق عند النضج</a:t>
            </a:r>
            <a:r>
              <a:rPr lang="ar-IQ" sz="2400" dirty="0" smtClean="0">
                <a:cs typeface="+mj-cs"/>
              </a:rPr>
              <a:t>,</a:t>
            </a:r>
          </a:p>
          <a:p>
            <a:pPr marL="0" indent="0" algn="just" rtl="1">
              <a:lnSpc>
                <a:spcPct val="170000"/>
              </a:lnSpc>
              <a:buFontTx/>
              <a:buChar char="-"/>
            </a:pPr>
            <a:r>
              <a:rPr lang="ar-IQ" sz="2400" dirty="0" smtClean="0">
                <a:cs typeface="+mj-cs"/>
              </a:rPr>
              <a:t> </a:t>
            </a:r>
            <a:r>
              <a:rPr lang="ar-IQ" sz="2400" dirty="0">
                <a:cs typeface="+mj-cs"/>
              </a:rPr>
              <a:t>وتحمل النباتات غالباً ازهاراً مذكرة وازهاراً خنثى اي انها </a:t>
            </a:r>
            <a:r>
              <a:rPr lang="en-US" sz="2400" dirty="0" err="1">
                <a:cs typeface="+mj-cs"/>
              </a:rPr>
              <a:t>Andromonoecious</a:t>
            </a:r>
            <a:r>
              <a:rPr lang="en-US" sz="2400" dirty="0">
                <a:cs typeface="+mj-cs"/>
              </a:rPr>
              <a:t> </a:t>
            </a:r>
            <a:endParaRPr lang="ar-IQ" sz="2400" dirty="0" smtClean="0">
              <a:cs typeface="+mj-cs"/>
            </a:endParaRPr>
          </a:p>
          <a:p>
            <a:pPr marL="0" indent="0" algn="just" rtl="1">
              <a:lnSpc>
                <a:spcPct val="170000"/>
              </a:lnSpc>
              <a:buFontTx/>
              <a:buChar char="-"/>
            </a:pPr>
            <a:r>
              <a:rPr lang="ar-IQ" sz="2400" dirty="0" smtClean="0">
                <a:cs typeface="+mj-cs"/>
              </a:rPr>
              <a:t>وينتمي </a:t>
            </a:r>
            <a:r>
              <a:rPr lang="ar-IQ" sz="2400" dirty="0">
                <a:cs typeface="+mj-cs"/>
              </a:rPr>
              <a:t>الى هذه المجموعة معظم الاصناف الهامة المعروفة </a:t>
            </a:r>
            <a:r>
              <a:rPr lang="ar-IQ" sz="2400" dirty="0" smtClean="0">
                <a:cs typeface="+mj-cs"/>
              </a:rPr>
              <a:t>ومنها</a:t>
            </a:r>
          </a:p>
          <a:p>
            <a:pPr marL="0" indent="0" algn="just" rtl="1">
              <a:lnSpc>
                <a:spcPct val="170000"/>
              </a:lnSpc>
              <a:buFontTx/>
              <a:buChar char="-"/>
            </a:pPr>
            <a:r>
              <a:rPr lang="ar-IQ" sz="2400" dirty="0" smtClean="0">
                <a:cs typeface="+mj-cs"/>
              </a:rPr>
              <a:t> </a:t>
            </a:r>
            <a:r>
              <a:rPr lang="ar-IQ" sz="2400" dirty="0">
                <a:cs typeface="+mj-cs"/>
              </a:rPr>
              <a:t>الصنف آناناس </a:t>
            </a:r>
            <a:r>
              <a:rPr lang="en-US" sz="2400" dirty="0" err="1">
                <a:cs typeface="+mj-cs"/>
              </a:rPr>
              <a:t>Ananas</a:t>
            </a:r>
            <a:r>
              <a:rPr lang="ar-IQ" sz="2400" dirty="0">
                <a:cs typeface="+mj-cs"/>
              </a:rPr>
              <a:t> والصنف اوجن </a:t>
            </a:r>
            <a:r>
              <a:rPr lang="en-US" sz="2400" dirty="0" err="1">
                <a:cs typeface="+mj-cs"/>
              </a:rPr>
              <a:t>Ogen</a:t>
            </a:r>
            <a:r>
              <a:rPr lang="ar-IQ" sz="2400" dirty="0">
                <a:cs typeface="+mj-cs"/>
              </a:rPr>
              <a:t> والصنف نانشا </a:t>
            </a:r>
            <a:r>
              <a:rPr lang="en-US" sz="2400" dirty="0" err="1">
                <a:cs typeface="+mj-cs"/>
              </a:rPr>
              <a:t>Pancha</a:t>
            </a:r>
            <a:r>
              <a:rPr lang="ar-IQ" sz="2400" dirty="0">
                <a:cs typeface="+mj-cs"/>
              </a:rPr>
              <a:t> , </a:t>
            </a:r>
            <a:endParaRPr lang="ar-IQ" sz="2400" dirty="0" smtClean="0">
              <a:cs typeface="+mj-cs"/>
            </a:endParaRPr>
          </a:p>
          <a:p>
            <a:pPr marL="0" indent="0" algn="just" rtl="1">
              <a:lnSpc>
                <a:spcPct val="170000"/>
              </a:lnSpc>
              <a:buFontTx/>
              <a:buChar char="-"/>
            </a:pPr>
            <a:r>
              <a:rPr lang="ar-IQ" sz="2400" dirty="0" smtClean="0">
                <a:cs typeface="+mj-cs"/>
              </a:rPr>
              <a:t>ويسمى </a:t>
            </a:r>
            <a:r>
              <a:rPr lang="ar-IQ" sz="2400" dirty="0">
                <a:cs typeface="+mj-cs"/>
              </a:rPr>
              <a:t>في الولايات المتحدة كانتلوب.</a:t>
            </a:r>
            <a:endParaRPr lang="en-US" sz="2400" dirty="0">
              <a:cs typeface="+mj-cs"/>
            </a:endParaRPr>
          </a:p>
          <a:p>
            <a:pPr marL="0" indent="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2523718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92500" lnSpcReduction="20000"/>
          </a:bodyPr>
          <a:lstStyle/>
          <a:p>
            <a:pPr marL="85725" indent="-85725" algn="just" rtl="1">
              <a:lnSpc>
                <a:spcPct val="170000"/>
              </a:lnSpc>
              <a:buFontTx/>
              <a:buChar char="-"/>
            </a:pPr>
            <a:r>
              <a:rPr lang="ar-IQ" sz="2400" b="1" dirty="0" smtClean="0">
                <a:cs typeface="+mj-cs"/>
              </a:rPr>
              <a:t>تعريف بالمحصول</a:t>
            </a:r>
          </a:p>
          <a:p>
            <a:pPr marL="0" indent="0" algn="just" rtl="1">
              <a:lnSpc>
                <a:spcPct val="160000"/>
              </a:lnSpc>
              <a:buNone/>
            </a:pPr>
            <a:r>
              <a:rPr lang="en-US" sz="2400" b="1" dirty="0">
                <a:cs typeface="+mj-cs"/>
              </a:rPr>
              <a:t>2</a:t>
            </a:r>
            <a:r>
              <a:rPr lang="ar-IQ" sz="2400" b="1" dirty="0">
                <a:cs typeface="+mj-cs"/>
              </a:rPr>
              <a:t>- مجموعة اصناف البطيخ الاملس</a:t>
            </a:r>
            <a:endParaRPr lang="en-US" sz="2400" dirty="0">
              <a:cs typeface="+mj-cs"/>
            </a:endParaRPr>
          </a:p>
          <a:p>
            <a:pPr marL="85725" indent="-85725" algn="just" rtl="1">
              <a:lnSpc>
                <a:spcPct val="160000"/>
              </a:lnSpc>
              <a:buFontTx/>
              <a:buChar char="-"/>
            </a:pPr>
            <a:r>
              <a:rPr lang="ar-IQ" sz="2400" dirty="0" smtClean="0">
                <a:cs typeface="+mj-cs"/>
              </a:rPr>
              <a:t>تمتاز </a:t>
            </a:r>
            <a:r>
              <a:rPr lang="ar-IQ" sz="2400" dirty="0">
                <a:cs typeface="+mj-cs"/>
              </a:rPr>
              <a:t>هذه المجموعة بإن قشرة الثمرة تكون </a:t>
            </a:r>
            <a:r>
              <a:rPr lang="ar-IQ" sz="2400" dirty="0" smtClean="0">
                <a:cs typeface="+mj-cs"/>
              </a:rPr>
              <a:t>ملساء،</a:t>
            </a:r>
          </a:p>
          <a:p>
            <a:pPr marL="85725" indent="-85725" algn="just" rtl="1">
              <a:lnSpc>
                <a:spcPct val="160000"/>
              </a:lnSpc>
              <a:buFontTx/>
              <a:buChar char="-"/>
            </a:pPr>
            <a:r>
              <a:rPr lang="ar-IQ" sz="2400" dirty="0" smtClean="0">
                <a:cs typeface="+mj-cs"/>
              </a:rPr>
              <a:t> </a:t>
            </a:r>
            <a:r>
              <a:rPr lang="ar-IQ" sz="2400" dirty="0">
                <a:cs typeface="+mj-cs"/>
              </a:rPr>
              <a:t>ولايوجد طبقة إنفصال في نقطة إتصال الثمرة بالساق الثمري عند النضج, </a:t>
            </a:r>
            <a:endParaRPr lang="ar-IQ" sz="2400" dirty="0" smtClean="0">
              <a:cs typeface="+mj-cs"/>
            </a:endParaRPr>
          </a:p>
          <a:p>
            <a:pPr marL="85725" indent="-85725" algn="just" rtl="1">
              <a:lnSpc>
                <a:spcPct val="160000"/>
              </a:lnSpc>
              <a:buFontTx/>
              <a:buChar char="-"/>
            </a:pPr>
            <a:r>
              <a:rPr lang="ar-IQ" sz="2400" dirty="0" smtClean="0">
                <a:cs typeface="+mj-cs"/>
              </a:rPr>
              <a:t>وأهم </a:t>
            </a:r>
            <a:r>
              <a:rPr lang="ar-IQ" sz="2400" dirty="0">
                <a:cs typeface="+mj-cs"/>
              </a:rPr>
              <a:t>اصناف هذه المجموعة:</a:t>
            </a:r>
            <a:endParaRPr lang="en-US" sz="2400" dirty="0">
              <a:cs typeface="+mj-cs"/>
            </a:endParaRPr>
          </a:p>
          <a:p>
            <a:pPr marL="0" indent="0" algn="just" rtl="1">
              <a:lnSpc>
                <a:spcPct val="160000"/>
              </a:lnSpc>
              <a:buNone/>
            </a:pPr>
            <a:r>
              <a:rPr lang="ar-IQ" sz="2400" b="1" dirty="0">
                <a:cs typeface="+mj-cs"/>
              </a:rPr>
              <a:t>أ- </a:t>
            </a:r>
            <a:r>
              <a:rPr lang="ar-IQ" sz="2400" dirty="0">
                <a:cs typeface="+mj-cs"/>
              </a:rPr>
              <a:t>شهد العسل أو قطر الندى </a:t>
            </a:r>
            <a:r>
              <a:rPr lang="en-US" sz="2400" dirty="0">
                <a:cs typeface="+mj-cs"/>
              </a:rPr>
              <a:t>Honey Dew</a:t>
            </a:r>
          </a:p>
          <a:p>
            <a:pPr marL="85725" indent="-85725" algn="just" rtl="1">
              <a:lnSpc>
                <a:spcPct val="160000"/>
              </a:lnSpc>
              <a:buNone/>
            </a:pPr>
            <a:r>
              <a:rPr lang="ar-IQ" sz="2400" dirty="0" smtClean="0">
                <a:cs typeface="+mj-cs"/>
              </a:rPr>
              <a:t>-هي </a:t>
            </a:r>
            <a:r>
              <a:rPr lang="ar-IQ" sz="2400" dirty="0">
                <a:cs typeface="+mj-cs"/>
              </a:rPr>
              <a:t>مجموعة من اصناف البطيخ الاملس تتميز بجلدها الاملس ولونها الابيض ويمثلها الصنف شهد العسل.</a:t>
            </a:r>
            <a:endParaRPr lang="en-US" sz="2400" dirty="0">
              <a:cs typeface="+mj-cs"/>
            </a:endParaRPr>
          </a:p>
          <a:p>
            <a:pPr marL="0" indent="0" algn="just" rtl="1">
              <a:lnSpc>
                <a:spcPct val="150000"/>
              </a:lnSpc>
              <a:buNone/>
            </a:pPr>
            <a:endParaRPr lang="en-US" sz="2400" dirty="0">
              <a:cs typeface="+mj-cs"/>
            </a:endParaRPr>
          </a:p>
        </p:txBody>
      </p:sp>
    </p:spTree>
    <p:extLst>
      <p:ext uri="{BB962C8B-B14F-4D97-AF65-F5344CB8AC3E}">
        <p14:creationId xmlns:p14="http://schemas.microsoft.com/office/powerpoint/2010/main" val="2620225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تعريف بالمحصول</a:t>
            </a:r>
            <a:endParaRPr lang="ar-IQ" sz="2400" dirty="0" smtClean="0">
              <a:cs typeface="+mj-cs"/>
            </a:endParaRPr>
          </a:p>
          <a:p>
            <a:pPr marL="0" indent="0" algn="just" rtl="1">
              <a:lnSpc>
                <a:spcPct val="150000"/>
              </a:lnSpc>
              <a:buNone/>
            </a:pPr>
            <a:r>
              <a:rPr lang="ar-IQ" sz="2400" dirty="0">
                <a:cs typeface="+mj-cs"/>
              </a:rPr>
              <a:t>ب- الكاسابا </a:t>
            </a:r>
            <a:r>
              <a:rPr lang="en-US" sz="2400" dirty="0" smtClean="0">
                <a:cs typeface="+mj-cs"/>
              </a:rPr>
              <a:t>Casaba</a:t>
            </a:r>
          </a:p>
          <a:p>
            <a:pPr marL="85725" indent="-85725" algn="just" rtl="1">
              <a:lnSpc>
                <a:spcPct val="150000"/>
              </a:lnSpc>
              <a:buFontTx/>
              <a:buChar char="-"/>
            </a:pPr>
            <a:r>
              <a:rPr lang="ar-IQ" sz="2400" dirty="0" smtClean="0">
                <a:cs typeface="+mj-cs"/>
              </a:rPr>
              <a:t>مجموعة </a:t>
            </a:r>
            <a:r>
              <a:rPr lang="ar-IQ" sz="2400" dirty="0">
                <a:cs typeface="+mj-cs"/>
              </a:rPr>
              <a:t>من اصناف البطيخ الاملس </a:t>
            </a:r>
            <a:r>
              <a:rPr lang="ar-IQ" sz="2400" dirty="0" smtClean="0">
                <a:cs typeface="+mj-cs"/>
              </a:rPr>
              <a:t>تتميز،</a:t>
            </a:r>
          </a:p>
          <a:p>
            <a:pPr marL="85725" indent="-85725" algn="just" rtl="1">
              <a:lnSpc>
                <a:spcPct val="150000"/>
              </a:lnSpc>
              <a:buFontTx/>
              <a:buChar char="-"/>
            </a:pPr>
            <a:r>
              <a:rPr lang="ar-IQ" sz="2400" dirty="0" smtClean="0">
                <a:cs typeface="+mj-cs"/>
              </a:rPr>
              <a:t> </a:t>
            </a:r>
            <a:r>
              <a:rPr lang="ar-IQ" sz="2400" dirty="0">
                <a:cs typeface="+mj-cs"/>
              </a:rPr>
              <a:t>بجلدها الخشن المجعد غير </a:t>
            </a:r>
            <a:r>
              <a:rPr lang="ar-IQ" sz="2400" dirty="0" smtClean="0">
                <a:cs typeface="+mj-cs"/>
              </a:rPr>
              <a:t>الشبكي،</a:t>
            </a:r>
          </a:p>
          <a:p>
            <a:pPr marL="85725" indent="-85725" algn="just" rtl="1">
              <a:lnSpc>
                <a:spcPct val="150000"/>
              </a:lnSpc>
              <a:buFontTx/>
              <a:buChar char="-"/>
            </a:pPr>
            <a:r>
              <a:rPr lang="ar-IQ" sz="2400" dirty="0" smtClean="0">
                <a:cs typeface="+mj-cs"/>
              </a:rPr>
              <a:t> </a:t>
            </a:r>
            <a:r>
              <a:rPr lang="ar-IQ" sz="2400" dirty="0">
                <a:cs typeface="+mj-cs"/>
              </a:rPr>
              <a:t>ولونها الاخضر الذي يتحول الى الاصفر عند </a:t>
            </a:r>
            <a:r>
              <a:rPr lang="ar-IQ" sz="2400" dirty="0" smtClean="0">
                <a:cs typeface="+mj-cs"/>
              </a:rPr>
              <a:t>النضج،</a:t>
            </a:r>
          </a:p>
          <a:p>
            <a:pPr marL="85725" indent="-85725" algn="just" rtl="1">
              <a:lnSpc>
                <a:spcPct val="150000"/>
              </a:lnSpc>
              <a:buFontTx/>
              <a:buChar char="-"/>
            </a:pPr>
            <a:r>
              <a:rPr lang="ar-IQ" sz="2400" dirty="0" smtClean="0">
                <a:cs typeface="+mj-cs"/>
              </a:rPr>
              <a:t> </a:t>
            </a:r>
            <a:r>
              <a:rPr lang="ar-IQ" sz="2400" dirty="0">
                <a:cs typeface="+mj-cs"/>
              </a:rPr>
              <a:t>ويمثلها الصنف كرينشو </a:t>
            </a:r>
            <a:r>
              <a:rPr lang="en-US" sz="2400" dirty="0">
                <a:cs typeface="+mj-cs"/>
              </a:rPr>
              <a:t>Crenshaw</a:t>
            </a:r>
            <a:r>
              <a:rPr lang="ar-IQ" sz="2400" dirty="0">
                <a:cs typeface="+mj-cs"/>
              </a:rPr>
              <a:t> والصنف سانتا كلوس </a:t>
            </a:r>
            <a:r>
              <a:rPr lang="en-US" sz="2400" dirty="0">
                <a:cs typeface="+mj-cs"/>
              </a:rPr>
              <a:t>Santa Clause</a:t>
            </a:r>
            <a:r>
              <a:rPr lang="ar-IQ" sz="2400" dirty="0">
                <a:cs typeface="+mj-cs"/>
              </a:rPr>
              <a:t>.</a:t>
            </a:r>
            <a:endParaRPr lang="en-US" sz="2400" dirty="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55213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92500" lnSpcReduction="20000"/>
          </a:bodyPr>
          <a:lstStyle/>
          <a:p>
            <a:pPr marL="85725" indent="-85725" algn="just" rtl="1">
              <a:lnSpc>
                <a:spcPct val="170000"/>
              </a:lnSpc>
              <a:buFontTx/>
              <a:buChar char="-"/>
            </a:pPr>
            <a:r>
              <a:rPr lang="ar-IQ" sz="2400" b="1" dirty="0" smtClean="0">
                <a:cs typeface="+mj-cs"/>
              </a:rPr>
              <a:t>تعريف بالمحصول</a:t>
            </a:r>
            <a:endParaRPr lang="ar-IQ" sz="2400" b="1" dirty="0">
              <a:cs typeface="+mj-cs"/>
            </a:endParaRPr>
          </a:p>
          <a:p>
            <a:pPr marL="85725" indent="-85725" algn="just" rtl="1">
              <a:lnSpc>
                <a:spcPct val="170000"/>
              </a:lnSpc>
              <a:buFontTx/>
              <a:buChar char="-"/>
            </a:pPr>
            <a:r>
              <a:rPr lang="ar-IQ" sz="2400" dirty="0">
                <a:cs typeface="+mj-cs"/>
              </a:rPr>
              <a:t>بصورة عامة اهم ما يميز مجموعة اصناف البطيخ </a:t>
            </a:r>
            <a:r>
              <a:rPr lang="ar-IQ" sz="2400" dirty="0" smtClean="0">
                <a:cs typeface="+mj-cs"/>
              </a:rPr>
              <a:t>الاملس،</a:t>
            </a:r>
          </a:p>
          <a:p>
            <a:pPr marL="85725" indent="-85725" algn="just" rtl="1">
              <a:lnSpc>
                <a:spcPct val="170000"/>
              </a:lnSpc>
              <a:buFontTx/>
              <a:buChar char="-"/>
            </a:pPr>
            <a:r>
              <a:rPr lang="ar-IQ" sz="2400" dirty="0" smtClean="0">
                <a:cs typeface="+mj-cs"/>
              </a:rPr>
              <a:t> </a:t>
            </a:r>
            <a:r>
              <a:rPr lang="ar-IQ" sz="2400" dirty="0">
                <a:cs typeface="+mj-cs"/>
              </a:rPr>
              <a:t>ان نباتاتها وحيدة </a:t>
            </a:r>
            <a:r>
              <a:rPr lang="ar-IQ" sz="2400" dirty="0" smtClean="0">
                <a:cs typeface="+mj-cs"/>
              </a:rPr>
              <a:t>الجنس وحيدة </a:t>
            </a:r>
            <a:r>
              <a:rPr lang="ar-IQ" sz="2400" dirty="0">
                <a:cs typeface="+mj-cs"/>
              </a:rPr>
              <a:t>المسكن </a:t>
            </a:r>
            <a:r>
              <a:rPr lang="en-US" sz="2400" dirty="0" err="1" smtClean="0">
                <a:cs typeface="+mj-cs"/>
              </a:rPr>
              <a:t>Monoecious</a:t>
            </a:r>
            <a:r>
              <a:rPr lang="ar-IQ" sz="2400" dirty="0" smtClean="0">
                <a:cs typeface="+mj-cs"/>
              </a:rPr>
              <a:t>،</a:t>
            </a:r>
          </a:p>
          <a:p>
            <a:pPr marL="85725" indent="-85725" algn="just" rtl="1">
              <a:lnSpc>
                <a:spcPct val="170000"/>
              </a:lnSpc>
              <a:buFontTx/>
              <a:buChar char="-"/>
            </a:pPr>
            <a:r>
              <a:rPr lang="ar-IQ" sz="2400" dirty="0" smtClean="0">
                <a:cs typeface="+mj-cs"/>
              </a:rPr>
              <a:t> </a:t>
            </a:r>
            <a:r>
              <a:rPr lang="ar-IQ" sz="2400" dirty="0">
                <a:cs typeface="+mj-cs"/>
              </a:rPr>
              <a:t>وان ثمارها تتطلب وقت اطول حتى </a:t>
            </a:r>
            <a:r>
              <a:rPr lang="ar-IQ" sz="2400" dirty="0" smtClean="0">
                <a:cs typeface="+mj-cs"/>
              </a:rPr>
              <a:t>تنضج،</a:t>
            </a:r>
          </a:p>
          <a:p>
            <a:pPr marL="85725" indent="-85725" algn="just" rtl="1">
              <a:lnSpc>
                <a:spcPct val="170000"/>
              </a:lnSpc>
              <a:buFontTx/>
              <a:buChar char="-"/>
            </a:pPr>
            <a:r>
              <a:rPr lang="ar-IQ" sz="2400" dirty="0" smtClean="0">
                <a:cs typeface="+mj-cs"/>
              </a:rPr>
              <a:t> </a:t>
            </a:r>
            <a:r>
              <a:rPr lang="ar-IQ" sz="2400" dirty="0">
                <a:cs typeface="+mj-cs"/>
              </a:rPr>
              <a:t>ولا تنفصل انفصالاً طبيعياً عن العنق عند </a:t>
            </a:r>
            <a:r>
              <a:rPr lang="ar-IQ" sz="2400" dirty="0" smtClean="0">
                <a:cs typeface="+mj-cs"/>
              </a:rPr>
              <a:t>النضج،</a:t>
            </a:r>
          </a:p>
          <a:p>
            <a:pPr marL="85725" indent="-85725" algn="just" rtl="1">
              <a:lnSpc>
                <a:spcPct val="170000"/>
              </a:lnSpc>
              <a:buFontTx/>
              <a:buChar char="-"/>
            </a:pPr>
            <a:r>
              <a:rPr lang="ar-IQ" sz="2400" dirty="0" smtClean="0">
                <a:cs typeface="+mj-cs"/>
              </a:rPr>
              <a:t> </a:t>
            </a:r>
            <a:r>
              <a:rPr lang="ar-IQ" sz="2400" dirty="0">
                <a:cs typeface="+mj-cs"/>
              </a:rPr>
              <a:t>ولها القدرة على التخزين بعد انتهاء موسم الجني في نهاية فصل الصيف ومن هناء جاءت تسميتها بطيخ الشتاء, </a:t>
            </a:r>
            <a:endParaRPr lang="ar-IQ" sz="2400" dirty="0" smtClean="0">
              <a:cs typeface="+mj-cs"/>
            </a:endParaRPr>
          </a:p>
          <a:p>
            <a:pPr marL="85725" indent="-85725" algn="just" rtl="1">
              <a:lnSpc>
                <a:spcPct val="170000"/>
              </a:lnSpc>
              <a:buFontTx/>
              <a:buChar char="-"/>
            </a:pPr>
            <a:r>
              <a:rPr lang="ar-IQ" sz="2400" dirty="0" smtClean="0">
                <a:cs typeface="+mj-cs"/>
              </a:rPr>
              <a:t>ويطلق </a:t>
            </a:r>
            <a:r>
              <a:rPr lang="ar-IQ" sz="2400" dirty="0">
                <a:cs typeface="+mj-cs"/>
              </a:rPr>
              <a:t>عليها في الولايات المتحدة </a:t>
            </a:r>
            <a:r>
              <a:rPr lang="en-US" sz="2400" dirty="0">
                <a:cs typeface="+mj-cs"/>
              </a:rPr>
              <a:t>Muskmelon</a:t>
            </a:r>
            <a:r>
              <a:rPr lang="ar-IQ" sz="2400" dirty="0">
                <a:cs typeface="+mj-cs"/>
              </a:rPr>
              <a:t>. </a:t>
            </a:r>
            <a:endParaRPr lang="ar-IQ" sz="2400" dirty="0" smtClean="0">
              <a:cs typeface="+mj-cs"/>
            </a:endParaRPr>
          </a:p>
        </p:txBody>
      </p:sp>
    </p:spTree>
    <p:extLst>
      <p:ext uri="{BB962C8B-B14F-4D97-AF65-F5344CB8AC3E}">
        <p14:creationId xmlns:p14="http://schemas.microsoft.com/office/powerpoint/2010/main" val="2751273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تعريف بالمحصول</a:t>
            </a:r>
          </a:p>
          <a:p>
            <a:pPr marL="85725" indent="-85725" algn="just" rtl="1">
              <a:lnSpc>
                <a:spcPct val="150000"/>
              </a:lnSpc>
              <a:buFontTx/>
              <a:buChar char="-"/>
            </a:pPr>
            <a:r>
              <a:rPr lang="ar-IQ" sz="2400" dirty="0" smtClean="0">
                <a:cs typeface="+mj-cs"/>
              </a:rPr>
              <a:t>من </a:t>
            </a:r>
            <a:r>
              <a:rPr lang="ar-IQ" sz="2400" dirty="0">
                <a:cs typeface="+mj-cs"/>
              </a:rPr>
              <a:t>ناحية القيمة الغذائية يعد البطيخ من الخضر الغنية </a:t>
            </a:r>
            <a:r>
              <a:rPr lang="ar-IQ" sz="2400" dirty="0" smtClean="0">
                <a:cs typeface="+mj-cs"/>
              </a:rPr>
              <a:t>بالسكريات، ويحتوي </a:t>
            </a:r>
            <a:r>
              <a:rPr lang="ar-IQ" sz="2400" dirty="0">
                <a:cs typeface="+mj-cs"/>
              </a:rPr>
              <a:t>كل </a:t>
            </a:r>
            <a:r>
              <a:rPr lang="en-US" sz="2400" dirty="0">
                <a:cs typeface="+mj-cs"/>
              </a:rPr>
              <a:t>100</a:t>
            </a:r>
            <a:r>
              <a:rPr lang="ar-IQ" sz="2400" dirty="0">
                <a:cs typeface="+mj-cs"/>
              </a:rPr>
              <a:t>غم من الثمار على </a:t>
            </a:r>
            <a:r>
              <a:rPr lang="en-US" sz="2400" dirty="0">
                <a:cs typeface="+mj-cs"/>
              </a:rPr>
              <a:t>1</a:t>
            </a:r>
            <a:r>
              <a:rPr lang="ar-IQ" sz="2400" dirty="0">
                <a:cs typeface="+mj-cs"/>
              </a:rPr>
              <a:t>% بروتينات, </a:t>
            </a:r>
            <a:r>
              <a:rPr lang="en-US" sz="2400" dirty="0">
                <a:cs typeface="+mj-cs"/>
              </a:rPr>
              <a:t>0.6</a:t>
            </a:r>
            <a:r>
              <a:rPr lang="ar-IQ" sz="2400" dirty="0">
                <a:cs typeface="+mj-cs"/>
              </a:rPr>
              <a:t> ملغم  نياسين (فيتامين </a:t>
            </a:r>
            <a:r>
              <a:rPr lang="en-US" sz="2400" dirty="0">
                <a:cs typeface="+mj-cs"/>
              </a:rPr>
              <a:t>B</a:t>
            </a:r>
            <a:r>
              <a:rPr lang="en-US" sz="2400" baseline="-25000" dirty="0">
                <a:cs typeface="+mj-cs"/>
              </a:rPr>
              <a:t>3</a:t>
            </a:r>
            <a:r>
              <a:rPr lang="ar-IQ" sz="2400" dirty="0">
                <a:cs typeface="+mj-cs"/>
              </a:rPr>
              <a:t>) , </a:t>
            </a:r>
            <a:r>
              <a:rPr lang="en-US" sz="2400" dirty="0">
                <a:cs typeface="+mj-cs"/>
              </a:rPr>
              <a:t>33</a:t>
            </a:r>
            <a:r>
              <a:rPr lang="ar-IQ" sz="2400" dirty="0">
                <a:cs typeface="+mj-cs"/>
              </a:rPr>
              <a:t> ملغم حامض الاسكوربيك ( فيتامين </a:t>
            </a:r>
            <a:r>
              <a:rPr lang="en-US" sz="2400" dirty="0">
                <a:cs typeface="+mj-cs"/>
              </a:rPr>
              <a:t>C</a:t>
            </a:r>
            <a:r>
              <a:rPr lang="ar-IQ" sz="2400" dirty="0" smtClean="0">
                <a:cs typeface="+mj-cs"/>
              </a:rPr>
              <a:t>),</a:t>
            </a:r>
          </a:p>
          <a:p>
            <a:pPr marL="85725" indent="-85725" algn="just" rtl="1">
              <a:lnSpc>
                <a:spcPct val="150000"/>
              </a:lnSpc>
              <a:buFontTx/>
              <a:buChar char="-"/>
            </a:pPr>
            <a:r>
              <a:rPr lang="ar-IQ" sz="2400" dirty="0" smtClean="0">
                <a:cs typeface="+mj-cs"/>
              </a:rPr>
              <a:t> </a:t>
            </a:r>
            <a:r>
              <a:rPr lang="ar-IQ" sz="2400" dirty="0">
                <a:cs typeface="+mj-cs"/>
              </a:rPr>
              <a:t>وتعد الاصناف ذات اللب البرتقالي غنية جداً بفيتامين </a:t>
            </a:r>
            <a:r>
              <a:rPr lang="en-US" sz="2400" dirty="0">
                <a:cs typeface="+mj-cs"/>
              </a:rPr>
              <a:t>A</a:t>
            </a:r>
            <a:r>
              <a:rPr lang="ar-IQ" sz="2400" dirty="0">
                <a:cs typeface="+mj-cs"/>
              </a:rPr>
              <a:t>, أما الاصناف ذات اللب الاخضر فهي فقيرة بهذا </a:t>
            </a:r>
            <a:r>
              <a:rPr lang="ar-IQ" sz="2400" dirty="0" smtClean="0">
                <a:cs typeface="+mj-cs"/>
              </a:rPr>
              <a:t>الفيتامين.</a:t>
            </a:r>
            <a:endParaRPr lang="ar-IQ" sz="2400" dirty="0">
              <a:cs typeface="+mj-cs"/>
            </a:endParaRPr>
          </a:p>
          <a:p>
            <a:pPr marL="85725" indent="-85725" algn="just" rtl="1">
              <a:lnSpc>
                <a:spcPct val="150000"/>
              </a:lnSpc>
              <a:buFontTx/>
              <a:buChar char="-"/>
            </a:pPr>
            <a:r>
              <a:rPr lang="ar-IQ" sz="2400" dirty="0" smtClean="0">
                <a:cs typeface="+mj-cs"/>
              </a:rPr>
              <a:t>الموطن </a:t>
            </a:r>
            <a:r>
              <a:rPr lang="ar-IQ" sz="2400" dirty="0">
                <a:cs typeface="+mj-cs"/>
              </a:rPr>
              <a:t>الاصلي للنبات هو قارتي آسيا وافريقيا وخاصة الهند</a:t>
            </a:r>
            <a:r>
              <a:rPr lang="ar-IQ" sz="2400" dirty="0" smtClean="0">
                <a:cs typeface="+mj-cs"/>
              </a:rPr>
              <a:t>.................... يتبع</a:t>
            </a:r>
            <a:endParaRPr lang="en-US" sz="2400" dirty="0">
              <a:cs typeface="+mj-cs"/>
            </a:endParaRPr>
          </a:p>
          <a:p>
            <a:pPr marL="0" indent="0" algn="just" rtl="1">
              <a:lnSpc>
                <a:spcPct val="150000"/>
              </a:lnSpc>
              <a:buNone/>
            </a:pPr>
            <a:endParaRPr lang="ar-IQ" sz="2400" b="1" dirty="0">
              <a:cs typeface="+mj-cs"/>
            </a:endParaRPr>
          </a:p>
        </p:txBody>
      </p:sp>
    </p:spTree>
    <p:extLst>
      <p:ext uri="{BB962C8B-B14F-4D97-AF65-F5344CB8AC3E}">
        <p14:creationId xmlns:p14="http://schemas.microsoft.com/office/powerpoint/2010/main" val="2470542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العائلة القرعية</a:t>
            </a:r>
            <a:endParaRPr lang="ar-IQ" sz="3200" b="1" dirty="0"/>
          </a:p>
        </p:txBody>
      </p:sp>
      <p:sp>
        <p:nvSpPr>
          <p:cNvPr id="3" name="Content Placeholder 2"/>
          <p:cNvSpPr>
            <a:spLocks noGrp="1"/>
          </p:cNvSpPr>
          <p:nvPr>
            <p:ph idx="1"/>
          </p:nvPr>
        </p:nvSpPr>
        <p:spPr/>
        <p:txBody>
          <a:bodyPr>
            <a:normAutofit fontScale="70000" lnSpcReduction="20000"/>
          </a:bodyPr>
          <a:lstStyle/>
          <a:p>
            <a:pPr marL="85725" indent="-85725" algn="just" rtl="1">
              <a:lnSpc>
                <a:spcPct val="170000"/>
              </a:lnSpc>
              <a:buFontTx/>
              <a:buChar char="-"/>
            </a:pPr>
            <a:r>
              <a:rPr lang="ar-IQ" dirty="0" smtClean="0">
                <a:cs typeface="+mj-cs"/>
              </a:rPr>
              <a:t>وهي </a:t>
            </a:r>
            <a:r>
              <a:rPr lang="ar-IQ" dirty="0">
                <a:cs typeface="+mj-cs"/>
              </a:rPr>
              <a:t>عائلة كبيرة تحتوي على </a:t>
            </a:r>
            <a:r>
              <a:rPr lang="en-US" dirty="0">
                <a:cs typeface="+mj-cs"/>
              </a:rPr>
              <a:t>90</a:t>
            </a:r>
            <a:r>
              <a:rPr lang="ar-IQ" dirty="0">
                <a:cs typeface="+mj-cs"/>
              </a:rPr>
              <a:t> جنسا و </a:t>
            </a:r>
            <a:r>
              <a:rPr lang="en-US" dirty="0">
                <a:cs typeface="+mj-cs"/>
              </a:rPr>
              <a:t>750</a:t>
            </a:r>
            <a:r>
              <a:rPr lang="ar-IQ" dirty="0">
                <a:cs typeface="+mj-cs"/>
              </a:rPr>
              <a:t> نوعا نباتيا </a:t>
            </a:r>
            <a:r>
              <a:rPr lang="ar-IQ" dirty="0" smtClean="0">
                <a:cs typeface="+mj-cs"/>
              </a:rPr>
              <a:t>,</a:t>
            </a:r>
          </a:p>
          <a:p>
            <a:pPr marL="85725" indent="-85725" algn="just" rtl="1">
              <a:lnSpc>
                <a:spcPct val="170000"/>
              </a:lnSpc>
              <a:buFontTx/>
              <a:buChar char="-"/>
            </a:pPr>
            <a:r>
              <a:rPr lang="ar-IQ" dirty="0" smtClean="0">
                <a:cs typeface="+mj-cs"/>
              </a:rPr>
              <a:t>تعيش </a:t>
            </a:r>
            <a:r>
              <a:rPr lang="ar-IQ" dirty="0">
                <a:cs typeface="+mj-cs"/>
              </a:rPr>
              <a:t>نباتاتها في المناطق الاستوائية </a:t>
            </a:r>
            <a:r>
              <a:rPr lang="ar-IQ" dirty="0" smtClean="0">
                <a:cs typeface="+mj-cs"/>
              </a:rPr>
              <a:t>حيث،</a:t>
            </a:r>
          </a:p>
          <a:p>
            <a:pPr marL="85725" indent="-85725" algn="just" rtl="1">
              <a:lnSpc>
                <a:spcPct val="170000"/>
              </a:lnSpc>
              <a:buFontTx/>
              <a:buChar char="-"/>
            </a:pPr>
            <a:r>
              <a:rPr lang="ar-IQ" dirty="0" smtClean="0">
                <a:cs typeface="+mj-cs"/>
              </a:rPr>
              <a:t> </a:t>
            </a:r>
            <a:r>
              <a:rPr lang="ar-IQ" dirty="0">
                <a:cs typeface="+mj-cs"/>
              </a:rPr>
              <a:t>تنمو جيدا في الجو </a:t>
            </a:r>
            <a:r>
              <a:rPr lang="ar-IQ" dirty="0" smtClean="0">
                <a:cs typeface="+mj-cs"/>
              </a:rPr>
              <a:t>الحار،</a:t>
            </a:r>
          </a:p>
          <a:p>
            <a:pPr marL="85725" indent="-85725" algn="just" rtl="1">
              <a:lnSpc>
                <a:spcPct val="170000"/>
              </a:lnSpc>
              <a:buFontTx/>
              <a:buChar char="-"/>
            </a:pPr>
            <a:r>
              <a:rPr lang="ar-IQ" dirty="0" smtClean="0">
                <a:cs typeface="+mj-cs"/>
              </a:rPr>
              <a:t> </a:t>
            </a:r>
            <a:r>
              <a:rPr lang="ar-IQ" dirty="0">
                <a:cs typeface="+mj-cs"/>
              </a:rPr>
              <a:t>ولاتقاوم </a:t>
            </a:r>
            <a:r>
              <a:rPr lang="ar-IQ" dirty="0" smtClean="0">
                <a:cs typeface="+mj-cs"/>
              </a:rPr>
              <a:t>الصقيع،</a:t>
            </a:r>
          </a:p>
          <a:p>
            <a:pPr marL="85725" indent="-85725" algn="just" rtl="1">
              <a:lnSpc>
                <a:spcPct val="170000"/>
              </a:lnSpc>
              <a:buFontTx/>
              <a:buChar char="-"/>
            </a:pPr>
            <a:r>
              <a:rPr lang="ar-IQ" dirty="0" smtClean="0">
                <a:cs typeface="+mj-cs"/>
              </a:rPr>
              <a:t> </a:t>
            </a:r>
            <a:r>
              <a:rPr lang="ar-IQ" dirty="0">
                <a:cs typeface="+mj-cs"/>
              </a:rPr>
              <a:t>وتكون </a:t>
            </a:r>
            <a:r>
              <a:rPr lang="ar-IQ" dirty="0" smtClean="0">
                <a:cs typeface="+mj-cs"/>
              </a:rPr>
              <a:t>زاحفة </a:t>
            </a:r>
            <a:r>
              <a:rPr lang="ar-IQ" dirty="0">
                <a:cs typeface="+mj-cs"/>
              </a:rPr>
              <a:t>عصيرية حولية, </a:t>
            </a:r>
            <a:endParaRPr lang="ar-IQ" dirty="0" smtClean="0">
              <a:cs typeface="+mj-cs"/>
            </a:endParaRPr>
          </a:p>
          <a:p>
            <a:pPr marL="85725" indent="-85725" algn="just" rtl="1">
              <a:lnSpc>
                <a:spcPct val="170000"/>
              </a:lnSpc>
              <a:buFontTx/>
              <a:buChar char="-"/>
            </a:pPr>
            <a:r>
              <a:rPr lang="ar-IQ" dirty="0" smtClean="0">
                <a:cs typeface="+mj-cs"/>
              </a:rPr>
              <a:t>تزرع </a:t>
            </a:r>
            <a:r>
              <a:rPr lang="ar-IQ" dirty="0">
                <a:cs typeface="+mj-cs"/>
              </a:rPr>
              <a:t>غالبا لاجل ثمارها, </a:t>
            </a:r>
            <a:endParaRPr lang="ar-IQ" dirty="0" smtClean="0">
              <a:cs typeface="+mj-cs"/>
            </a:endParaRPr>
          </a:p>
          <a:p>
            <a:pPr marL="85725" indent="-85725" algn="just" rtl="1">
              <a:lnSpc>
                <a:spcPct val="170000"/>
              </a:lnSpc>
              <a:buFontTx/>
              <a:buChar char="-"/>
            </a:pPr>
            <a:r>
              <a:rPr lang="ar-IQ" dirty="0" smtClean="0">
                <a:cs typeface="+mj-cs"/>
              </a:rPr>
              <a:t>وتتشابه </a:t>
            </a:r>
            <a:r>
              <a:rPr lang="ar-IQ" dirty="0">
                <a:cs typeface="+mj-cs"/>
              </a:rPr>
              <a:t>تقريبا في طريقة زراعتها وانواع الامراض والحشرات التي تصيبها،</a:t>
            </a:r>
          </a:p>
        </p:txBody>
      </p:sp>
    </p:spTree>
    <p:extLst>
      <p:ext uri="{BB962C8B-B14F-4D97-AF65-F5344CB8AC3E}">
        <p14:creationId xmlns:p14="http://schemas.microsoft.com/office/powerpoint/2010/main" val="3173671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lnSpcReduction="10000"/>
          </a:bodyPr>
          <a:lstStyle/>
          <a:p>
            <a:pPr marL="85725" indent="-85725" algn="just" rtl="1">
              <a:lnSpc>
                <a:spcPct val="170000"/>
              </a:lnSpc>
              <a:buFontTx/>
              <a:buChar char="-"/>
            </a:pPr>
            <a:r>
              <a:rPr lang="ar-IQ" sz="2400" b="1" dirty="0" smtClean="0">
                <a:cs typeface="+mj-cs"/>
              </a:rPr>
              <a:t>الظروف الجوية</a:t>
            </a:r>
          </a:p>
          <a:p>
            <a:pPr marL="85725" indent="-85725" algn="just" rtl="1">
              <a:lnSpc>
                <a:spcPct val="150000"/>
              </a:lnSpc>
              <a:buFontTx/>
              <a:buChar char="-"/>
            </a:pPr>
            <a:r>
              <a:rPr lang="ar-IQ" sz="2400" dirty="0"/>
              <a:t> </a:t>
            </a:r>
            <a:r>
              <a:rPr lang="ar-IQ" sz="2400" dirty="0">
                <a:cs typeface="+mj-cs"/>
              </a:rPr>
              <a:t>البطيخ محصول صيفي يناسبه الجو الدافئ الصحو الخالي من الصقيع يتراوح موسم </a:t>
            </a:r>
            <a:r>
              <a:rPr lang="ar-IQ" sz="2400" dirty="0" smtClean="0">
                <a:cs typeface="+mj-cs"/>
              </a:rPr>
              <a:t>النمو</a:t>
            </a:r>
            <a:r>
              <a:rPr lang="en-US" sz="2400" dirty="0" smtClean="0">
                <a:cs typeface="+mj-cs"/>
              </a:rPr>
              <a:t> 3 </a:t>
            </a:r>
            <a:r>
              <a:rPr lang="ar-IQ" sz="2400" dirty="0" smtClean="0">
                <a:cs typeface="+mj-cs"/>
              </a:rPr>
              <a:t>–</a:t>
            </a:r>
            <a:r>
              <a:rPr lang="en-US" sz="2400" dirty="0" smtClean="0">
                <a:cs typeface="+mj-cs"/>
              </a:rPr>
              <a:t>3.5 </a:t>
            </a:r>
            <a:r>
              <a:rPr lang="ar-IQ" sz="2400" dirty="0" smtClean="0">
                <a:cs typeface="+mj-cs"/>
              </a:rPr>
              <a:t>شهر،</a:t>
            </a:r>
          </a:p>
          <a:p>
            <a:pPr marL="85725" indent="-85725" algn="just" rtl="1">
              <a:lnSpc>
                <a:spcPct val="150000"/>
              </a:lnSpc>
              <a:buFontTx/>
              <a:buChar char="-"/>
            </a:pPr>
            <a:r>
              <a:rPr lang="ar-IQ" sz="2400" dirty="0" smtClean="0">
                <a:cs typeface="+mj-cs"/>
              </a:rPr>
              <a:t> </a:t>
            </a:r>
            <a:r>
              <a:rPr lang="ar-IQ" sz="2400" dirty="0">
                <a:cs typeface="+mj-cs"/>
              </a:rPr>
              <a:t>لاتنبت البذور جيداً في التربة الباردة ويستغرق الانبات حوالي أسبوعين في درجة حرارة </a:t>
            </a:r>
            <a:r>
              <a:rPr lang="en-US" sz="2400" dirty="0">
                <a:cs typeface="+mj-cs"/>
              </a:rPr>
              <a:t>15</a:t>
            </a:r>
            <a:r>
              <a:rPr lang="ar-IQ" sz="2400" dirty="0">
                <a:cs typeface="+mj-cs"/>
              </a:rPr>
              <a:t>مْ, ويكون بعد أسبوع واحد في درجة حرارة </a:t>
            </a:r>
            <a:r>
              <a:rPr lang="en-US" sz="2400" dirty="0">
                <a:cs typeface="+mj-cs"/>
              </a:rPr>
              <a:t>20</a:t>
            </a:r>
            <a:r>
              <a:rPr lang="ar-IQ" sz="2400" dirty="0">
                <a:cs typeface="+mj-cs"/>
              </a:rPr>
              <a:t>مْ وخمسة أيام فقط في درجة </a:t>
            </a:r>
            <a:r>
              <a:rPr lang="en-US" sz="2400" dirty="0">
                <a:cs typeface="+mj-cs"/>
              </a:rPr>
              <a:t>25</a:t>
            </a:r>
            <a:r>
              <a:rPr lang="ar-IQ" sz="2400" dirty="0">
                <a:cs typeface="+mj-cs"/>
              </a:rPr>
              <a:t>مْ, </a:t>
            </a:r>
            <a:endParaRPr lang="ar-IQ" sz="2400" dirty="0" smtClean="0">
              <a:cs typeface="+mj-cs"/>
            </a:endParaRPr>
          </a:p>
          <a:p>
            <a:pPr marL="85725" indent="-85725" algn="just" rtl="1">
              <a:lnSpc>
                <a:spcPct val="150000"/>
              </a:lnSpc>
              <a:buFontTx/>
              <a:buChar char="-"/>
            </a:pPr>
            <a:r>
              <a:rPr lang="ar-IQ" sz="2400" dirty="0" smtClean="0">
                <a:cs typeface="+mj-cs"/>
              </a:rPr>
              <a:t>أي </a:t>
            </a:r>
            <a:r>
              <a:rPr lang="ar-IQ" sz="2400" dirty="0">
                <a:cs typeface="+mj-cs"/>
              </a:rPr>
              <a:t>ان إنبات بذور البطيخ يكون سريعاً ويتناسب طردياً مع الارتفاع في درجة الحرارة، </a:t>
            </a:r>
            <a:endParaRPr lang="ar-IQ" sz="2400" b="1" dirty="0" smtClean="0">
              <a:cs typeface="+mj-cs"/>
            </a:endParaRPr>
          </a:p>
        </p:txBody>
      </p:sp>
    </p:spTree>
    <p:extLst>
      <p:ext uri="{BB962C8B-B14F-4D97-AF65-F5344CB8AC3E}">
        <p14:creationId xmlns:p14="http://schemas.microsoft.com/office/powerpoint/2010/main" val="835411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الظروف الجوية</a:t>
            </a:r>
            <a:endParaRPr lang="ar-IQ" sz="2400" b="1" dirty="0">
              <a:cs typeface="+mj-cs"/>
            </a:endParaRPr>
          </a:p>
          <a:p>
            <a:pPr marL="85725" indent="-85725" algn="just" rtl="1">
              <a:lnSpc>
                <a:spcPct val="150000"/>
              </a:lnSpc>
              <a:buFontTx/>
              <a:buChar char="-"/>
            </a:pPr>
            <a:r>
              <a:rPr lang="ar-IQ" sz="2400" dirty="0">
                <a:cs typeface="+mj-cs"/>
              </a:rPr>
              <a:t>أي ان إنبات بذور البطيخ يكون سريعاً ويتناسب طردياً مع الارتفاع في درجة الحرارة، </a:t>
            </a:r>
            <a:endParaRPr lang="ar-IQ" sz="2400" dirty="0" smtClean="0">
              <a:cs typeface="+mj-cs"/>
            </a:endParaRPr>
          </a:p>
          <a:p>
            <a:pPr marL="85725" indent="-85725" algn="just" rtl="1">
              <a:lnSpc>
                <a:spcPct val="150000"/>
              </a:lnSpc>
              <a:buFontTx/>
              <a:buChar char="-"/>
            </a:pPr>
            <a:r>
              <a:rPr lang="ar-IQ" sz="2400" dirty="0" smtClean="0">
                <a:cs typeface="+mj-cs"/>
              </a:rPr>
              <a:t>وأنسب </a:t>
            </a:r>
            <a:r>
              <a:rPr lang="ar-IQ" sz="2400" dirty="0">
                <a:cs typeface="+mj-cs"/>
              </a:rPr>
              <a:t>درجة حرارة للنمو هي </a:t>
            </a:r>
            <a:r>
              <a:rPr lang="en-US" sz="2400" dirty="0">
                <a:cs typeface="+mj-cs"/>
              </a:rPr>
              <a:t>30</a:t>
            </a:r>
            <a:r>
              <a:rPr lang="ar-IQ" sz="2400" dirty="0">
                <a:cs typeface="+mj-cs"/>
              </a:rPr>
              <a:t>مْ بينما تتراوح الدرجة المثلى لانتشار حبوب اللقاح وعقد الثمار من </a:t>
            </a:r>
            <a:r>
              <a:rPr lang="en-US" sz="2400" dirty="0">
                <a:cs typeface="+mj-cs"/>
              </a:rPr>
              <a:t>20 </a:t>
            </a:r>
            <a:r>
              <a:rPr lang="ar-IQ" sz="2400" dirty="0">
                <a:cs typeface="+mj-cs"/>
              </a:rPr>
              <a:t>– </a:t>
            </a:r>
            <a:r>
              <a:rPr lang="en-US" sz="2400" dirty="0">
                <a:cs typeface="+mj-cs"/>
              </a:rPr>
              <a:t>21</a:t>
            </a:r>
            <a:r>
              <a:rPr lang="ar-IQ" sz="2400" dirty="0">
                <a:cs typeface="+mj-cs"/>
              </a:rPr>
              <a:t> مْ , </a:t>
            </a:r>
            <a:endParaRPr lang="ar-IQ" sz="2400" dirty="0" smtClean="0">
              <a:cs typeface="+mj-cs"/>
            </a:endParaRPr>
          </a:p>
          <a:p>
            <a:pPr marL="85725" indent="-85725" algn="just" rtl="1">
              <a:lnSpc>
                <a:spcPct val="150000"/>
              </a:lnSpc>
              <a:buFontTx/>
              <a:buChar char="-"/>
            </a:pPr>
            <a:r>
              <a:rPr lang="ar-IQ" sz="2400" dirty="0" smtClean="0">
                <a:cs typeface="+mj-cs"/>
              </a:rPr>
              <a:t>ولا </a:t>
            </a:r>
            <a:r>
              <a:rPr lang="ar-IQ" sz="2400" dirty="0">
                <a:cs typeface="+mj-cs"/>
              </a:rPr>
              <a:t>تنتشرحبوب اللقاح في درجة حرارة تقل عن </a:t>
            </a:r>
            <a:r>
              <a:rPr lang="en-US" sz="2400" dirty="0">
                <a:cs typeface="+mj-cs"/>
              </a:rPr>
              <a:t>18</a:t>
            </a:r>
            <a:r>
              <a:rPr lang="ar-IQ" sz="2400" dirty="0">
                <a:cs typeface="+mj-cs"/>
              </a:rPr>
              <a:t>مْ. </a:t>
            </a:r>
            <a:endParaRPr lang="en-US" sz="2400" dirty="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16746493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الظروف الجوية</a:t>
            </a:r>
            <a:endParaRPr lang="ar-IQ" sz="2400" b="1" dirty="0">
              <a:cs typeface="+mj-cs"/>
            </a:endParaRPr>
          </a:p>
          <a:p>
            <a:pPr marL="85725" indent="-85725" algn="just" rtl="1">
              <a:lnSpc>
                <a:spcPct val="150000"/>
              </a:lnSpc>
              <a:buFontTx/>
              <a:buChar char="-"/>
            </a:pPr>
            <a:r>
              <a:rPr lang="en-US" sz="2400" dirty="0">
                <a:cs typeface="+mj-cs"/>
              </a:rPr>
              <a:t> </a:t>
            </a:r>
            <a:r>
              <a:rPr lang="ar-IQ" sz="2400" dirty="0">
                <a:cs typeface="+mj-cs"/>
              </a:rPr>
              <a:t>يساعد الجو الحار الجاف على نمو الشبك جيداً على </a:t>
            </a:r>
            <a:r>
              <a:rPr lang="ar-IQ" sz="2400" dirty="0" smtClean="0">
                <a:cs typeface="+mj-cs"/>
              </a:rPr>
              <a:t>الثمار، وتكون صلبة </a:t>
            </a:r>
            <a:r>
              <a:rPr lang="ar-IQ" sz="2400" dirty="0">
                <a:cs typeface="+mj-cs"/>
              </a:rPr>
              <a:t>وصالحة للشحن وترتفع نسبة السكر فيها, </a:t>
            </a:r>
            <a:endParaRPr lang="ar-IQ" sz="2400" dirty="0" smtClean="0">
              <a:cs typeface="+mj-cs"/>
            </a:endParaRPr>
          </a:p>
          <a:p>
            <a:pPr marL="85725" indent="-85725" algn="just" rtl="1">
              <a:lnSpc>
                <a:spcPct val="150000"/>
              </a:lnSpc>
              <a:buFontTx/>
              <a:buChar char="-"/>
            </a:pPr>
            <a:r>
              <a:rPr lang="ar-IQ" sz="2400" dirty="0" smtClean="0">
                <a:cs typeface="+mj-cs"/>
              </a:rPr>
              <a:t>وعلى عكس ذلك </a:t>
            </a:r>
            <a:r>
              <a:rPr lang="ar-IQ" sz="2400" dirty="0">
                <a:cs typeface="+mj-cs"/>
              </a:rPr>
              <a:t>فأن الجو الرطب الملبد بالغيوم تنتشر فيه الامراض وتموت النموات الخضرية </a:t>
            </a:r>
            <a:r>
              <a:rPr lang="ar-IQ" sz="2400" dirty="0" smtClean="0">
                <a:cs typeface="+mj-cs"/>
              </a:rPr>
              <a:t>مبكراً، مما </a:t>
            </a:r>
            <a:r>
              <a:rPr lang="ar-IQ" sz="2400" dirty="0">
                <a:cs typeface="+mj-cs"/>
              </a:rPr>
              <a:t>يؤدي الى تكوين ثمار صغيرة مصابة بلفحة الشمس ومنخفضة في نسبة السكر</a:t>
            </a:r>
            <a:r>
              <a:rPr lang="ar-IQ" sz="2400" dirty="0" smtClean="0">
                <a:cs typeface="+mj-cs"/>
              </a:rPr>
              <a:t>.................................... يتبع</a:t>
            </a:r>
          </a:p>
          <a:p>
            <a:pPr marL="85725" indent="-85725" algn="just" rtl="1">
              <a:lnSpc>
                <a:spcPct val="170000"/>
              </a:lnSpc>
              <a:buFontTx/>
              <a:buChar char="-"/>
            </a:pPr>
            <a:endParaRPr lang="ar-IQ" sz="2400" b="1" dirty="0">
              <a:cs typeface="+mj-cs"/>
            </a:endParaRPr>
          </a:p>
        </p:txBody>
      </p:sp>
    </p:spTree>
    <p:extLst>
      <p:ext uri="{BB962C8B-B14F-4D97-AF65-F5344CB8AC3E}">
        <p14:creationId xmlns:p14="http://schemas.microsoft.com/office/powerpoint/2010/main" val="2709321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77500" lnSpcReduction="20000"/>
          </a:bodyPr>
          <a:lstStyle/>
          <a:p>
            <a:pPr marL="85725" indent="-85725" algn="just" rtl="1">
              <a:lnSpc>
                <a:spcPct val="170000"/>
              </a:lnSpc>
              <a:buFontTx/>
              <a:buChar char="-"/>
            </a:pPr>
            <a:r>
              <a:rPr lang="ar-IQ" sz="2400" b="1" dirty="0" smtClean="0">
                <a:cs typeface="+mj-cs"/>
              </a:rPr>
              <a:t>التربة الملائمة</a:t>
            </a:r>
          </a:p>
          <a:p>
            <a:pPr marL="85725" indent="-85725" algn="just" rtl="1">
              <a:lnSpc>
                <a:spcPct val="170000"/>
              </a:lnSpc>
              <a:buFontTx/>
              <a:buChar char="-"/>
            </a:pPr>
            <a:r>
              <a:rPr lang="ar-IQ" sz="2400" dirty="0">
                <a:cs typeface="+mj-cs"/>
              </a:rPr>
              <a:t> يعطي البطيخ حاصلاً جيداً في الترب الخصبة الجيدة الصرف، </a:t>
            </a:r>
            <a:endParaRPr lang="ar-IQ" sz="2400" dirty="0" smtClean="0">
              <a:cs typeface="+mj-cs"/>
            </a:endParaRPr>
          </a:p>
          <a:p>
            <a:pPr marL="85725" indent="-85725" algn="just" rtl="1">
              <a:lnSpc>
                <a:spcPct val="170000"/>
              </a:lnSpc>
              <a:buFontTx/>
              <a:buChar char="-"/>
            </a:pPr>
            <a:r>
              <a:rPr lang="ar-IQ" sz="2400" dirty="0" smtClean="0">
                <a:cs typeface="+mj-cs"/>
              </a:rPr>
              <a:t>ولا </a:t>
            </a:r>
            <a:r>
              <a:rPr lang="ar-IQ" sz="2400" dirty="0">
                <a:cs typeface="+mj-cs"/>
              </a:rPr>
              <a:t>ينمو جيداً في الترب الحامضية, </a:t>
            </a:r>
            <a:endParaRPr lang="ar-IQ" sz="2400" dirty="0" smtClean="0">
              <a:cs typeface="+mj-cs"/>
            </a:endParaRPr>
          </a:p>
          <a:p>
            <a:pPr marL="85725" indent="-85725" algn="just" rtl="1">
              <a:lnSpc>
                <a:spcPct val="170000"/>
              </a:lnSpc>
              <a:buFontTx/>
              <a:buChar char="-"/>
            </a:pPr>
            <a:r>
              <a:rPr lang="ar-IQ" sz="2400" dirty="0" smtClean="0">
                <a:cs typeface="+mj-cs"/>
              </a:rPr>
              <a:t>وعندما </a:t>
            </a:r>
            <a:r>
              <a:rPr lang="ar-IQ" sz="2400" dirty="0">
                <a:cs typeface="+mj-cs"/>
              </a:rPr>
              <a:t>يوجد في مثل هذه الترب فيجب إضافة مادة كاربونات الكالسيوم أو أوكسيد الكالسيوم أو ما يسمى تجارياً </a:t>
            </a:r>
            <a:r>
              <a:rPr lang="en-US" sz="2400" dirty="0">
                <a:cs typeface="+mj-cs"/>
              </a:rPr>
              <a:t>Lime</a:t>
            </a:r>
            <a:r>
              <a:rPr lang="ar-IQ" sz="2400" dirty="0" smtClean="0">
                <a:cs typeface="+mj-cs"/>
              </a:rPr>
              <a:t>,</a:t>
            </a:r>
          </a:p>
          <a:p>
            <a:pPr marL="85725" indent="-85725" algn="just" rtl="1">
              <a:lnSpc>
                <a:spcPct val="170000"/>
              </a:lnSpc>
              <a:buFontTx/>
              <a:buChar char="-"/>
            </a:pPr>
            <a:r>
              <a:rPr lang="ar-IQ" sz="2400" dirty="0" smtClean="0">
                <a:cs typeface="+mj-cs"/>
              </a:rPr>
              <a:t> </a:t>
            </a:r>
            <a:r>
              <a:rPr lang="ar-IQ" sz="2400" dirty="0">
                <a:cs typeface="+mj-cs"/>
              </a:rPr>
              <a:t>وأحسن دالة حامضية للتربة هي بين </a:t>
            </a:r>
            <a:r>
              <a:rPr lang="en-US" sz="2400" dirty="0">
                <a:cs typeface="+mj-cs"/>
              </a:rPr>
              <a:t>6 </a:t>
            </a:r>
            <a:r>
              <a:rPr lang="ar-IQ" sz="2400" dirty="0">
                <a:cs typeface="+mj-cs"/>
              </a:rPr>
              <a:t>– </a:t>
            </a:r>
            <a:r>
              <a:rPr lang="en-US" sz="2400" dirty="0">
                <a:cs typeface="+mj-cs"/>
              </a:rPr>
              <a:t>6.7</a:t>
            </a:r>
            <a:r>
              <a:rPr lang="ar-IQ" sz="2400" dirty="0">
                <a:cs typeface="+mj-cs"/>
              </a:rPr>
              <a:t> </a:t>
            </a:r>
            <a:endParaRPr lang="ar-IQ" sz="2400" dirty="0" smtClean="0">
              <a:cs typeface="+mj-cs"/>
            </a:endParaRPr>
          </a:p>
          <a:p>
            <a:pPr marL="85725" indent="-85725" algn="just" rtl="1">
              <a:lnSpc>
                <a:spcPct val="170000"/>
              </a:lnSpc>
              <a:buFontTx/>
              <a:buChar char="-"/>
            </a:pPr>
            <a:r>
              <a:rPr lang="ar-IQ" sz="2400" dirty="0" smtClean="0">
                <a:cs typeface="+mj-cs"/>
              </a:rPr>
              <a:t>وعند زراعتة في </a:t>
            </a:r>
            <a:r>
              <a:rPr lang="ar-IQ" sz="2400" dirty="0">
                <a:cs typeface="+mj-cs"/>
              </a:rPr>
              <a:t>الترب ذات الحموضة العالية </a:t>
            </a:r>
            <a:r>
              <a:rPr lang="ar-IQ" sz="2400" dirty="0" smtClean="0">
                <a:cs typeface="+mj-cs"/>
              </a:rPr>
              <a:t>يكون،</a:t>
            </a:r>
          </a:p>
          <a:p>
            <a:pPr marL="85725" indent="-85725" algn="just" rtl="1">
              <a:lnSpc>
                <a:spcPct val="170000"/>
              </a:lnSpc>
              <a:buFontTx/>
              <a:buChar char="-"/>
            </a:pPr>
            <a:r>
              <a:rPr lang="ar-IQ" sz="2400" dirty="0" smtClean="0">
                <a:cs typeface="+mj-cs"/>
              </a:rPr>
              <a:t> نمو </a:t>
            </a:r>
            <a:r>
              <a:rPr lang="ar-IQ" sz="2400" dirty="0">
                <a:cs typeface="+mj-cs"/>
              </a:rPr>
              <a:t>النبات يكون قليلاً </a:t>
            </a:r>
            <a:r>
              <a:rPr lang="ar-IQ" sz="2400" dirty="0" smtClean="0">
                <a:cs typeface="+mj-cs"/>
              </a:rPr>
              <a:t>،</a:t>
            </a:r>
          </a:p>
          <a:p>
            <a:pPr marL="85725" indent="-85725" algn="just" rtl="1">
              <a:lnSpc>
                <a:spcPct val="170000"/>
              </a:lnSpc>
              <a:buFontTx/>
              <a:buChar char="-"/>
            </a:pPr>
            <a:r>
              <a:rPr lang="ar-IQ" sz="2400" dirty="0" smtClean="0">
                <a:cs typeface="+mj-cs"/>
              </a:rPr>
              <a:t>وتكون </a:t>
            </a:r>
            <a:r>
              <a:rPr lang="ar-IQ" sz="2400" dirty="0">
                <a:cs typeface="+mj-cs"/>
              </a:rPr>
              <a:t>الاوراق ذات لون أصفر مخضر وتسمى هذه الحالة </a:t>
            </a:r>
            <a:r>
              <a:rPr lang="en-US" sz="2400" dirty="0">
                <a:cs typeface="+mj-cs"/>
              </a:rPr>
              <a:t>Acid yellowing</a:t>
            </a:r>
            <a:r>
              <a:rPr lang="ar-IQ" sz="2400" dirty="0" smtClean="0">
                <a:cs typeface="+mj-cs"/>
              </a:rPr>
              <a:t>................... يتبع</a:t>
            </a:r>
            <a:endParaRPr lang="ar-IQ" sz="2400" b="1" dirty="0">
              <a:cs typeface="+mj-cs"/>
            </a:endParaRPr>
          </a:p>
        </p:txBody>
      </p:sp>
    </p:spTree>
    <p:extLst>
      <p:ext uri="{BB962C8B-B14F-4D97-AF65-F5344CB8AC3E}">
        <p14:creationId xmlns:p14="http://schemas.microsoft.com/office/powerpoint/2010/main" val="3580938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موعد الزراعة</a:t>
            </a:r>
          </a:p>
          <a:p>
            <a:pPr marL="85725" indent="-85725" algn="just" rtl="1">
              <a:lnSpc>
                <a:spcPct val="160000"/>
              </a:lnSpc>
              <a:buFontTx/>
              <a:buChar char="-"/>
            </a:pPr>
            <a:r>
              <a:rPr lang="ar-IQ" sz="2400" dirty="0">
                <a:cs typeface="+mj-cs"/>
              </a:rPr>
              <a:t> عند زراعة البطيخ في الشواطئ كما في سامراء يضاف السماد الحيواني بحجم </a:t>
            </a:r>
            <a:r>
              <a:rPr lang="en-US" sz="2400" dirty="0">
                <a:cs typeface="+mj-cs"/>
              </a:rPr>
              <a:t>500</a:t>
            </a:r>
            <a:r>
              <a:rPr lang="ar-IQ" sz="2400" dirty="0">
                <a:cs typeface="+mj-cs"/>
              </a:rPr>
              <a:t> – </a:t>
            </a:r>
            <a:r>
              <a:rPr lang="en-US" sz="2400" dirty="0">
                <a:cs typeface="+mj-cs"/>
              </a:rPr>
              <a:t>1000</a:t>
            </a:r>
            <a:r>
              <a:rPr lang="ar-IQ" sz="2400" dirty="0">
                <a:cs typeface="+mj-cs"/>
              </a:rPr>
              <a:t> سم</a:t>
            </a:r>
            <a:r>
              <a:rPr lang="en-US" sz="2400" baseline="30000" dirty="0">
                <a:cs typeface="+mj-cs"/>
              </a:rPr>
              <a:t>3 </a:t>
            </a:r>
            <a:r>
              <a:rPr lang="ar-IQ" sz="2400" baseline="30000" dirty="0" smtClean="0">
                <a:cs typeface="+mj-cs"/>
              </a:rPr>
              <a:t> </a:t>
            </a:r>
            <a:r>
              <a:rPr lang="ar-IQ" sz="2400" dirty="0" smtClean="0">
                <a:cs typeface="+mj-cs"/>
              </a:rPr>
              <a:t>لكل </a:t>
            </a:r>
            <a:r>
              <a:rPr lang="ar-IQ" sz="2400" dirty="0">
                <a:cs typeface="+mj-cs"/>
              </a:rPr>
              <a:t>نبات وذلك بعد حوالي سبعة ايام بعد الشتل, </a:t>
            </a:r>
            <a:endParaRPr lang="ar-IQ" sz="2400" dirty="0" smtClean="0">
              <a:cs typeface="+mj-cs"/>
            </a:endParaRPr>
          </a:p>
          <a:p>
            <a:pPr marL="85725" indent="-85725" algn="just" rtl="1">
              <a:lnSpc>
                <a:spcPct val="160000"/>
              </a:lnSpc>
              <a:buFontTx/>
              <a:buChar char="-"/>
            </a:pPr>
            <a:r>
              <a:rPr lang="ar-IQ" sz="2400" dirty="0" smtClean="0">
                <a:cs typeface="+mj-cs"/>
              </a:rPr>
              <a:t>ويضاف </a:t>
            </a:r>
            <a:r>
              <a:rPr lang="ar-IQ" sz="2400" dirty="0">
                <a:cs typeface="+mj-cs"/>
              </a:rPr>
              <a:t>سماد </a:t>
            </a:r>
            <a:r>
              <a:rPr lang="ar-IQ" sz="2400" dirty="0" smtClean="0">
                <a:cs typeface="+mj-cs"/>
              </a:rPr>
              <a:t>كبريتات </a:t>
            </a:r>
            <a:r>
              <a:rPr lang="ar-IQ" sz="2400" dirty="0">
                <a:cs typeface="+mj-cs"/>
              </a:rPr>
              <a:t>الامونيوم بمقدار </a:t>
            </a:r>
            <a:r>
              <a:rPr lang="en-US" sz="2400" dirty="0">
                <a:cs typeface="+mj-cs"/>
              </a:rPr>
              <a:t>80</a:t>
            </a:r>
            <a:r>
              <a:rPr lang="ar-IQ" sz="2400" dirty="0">
                <a:cs typeface="+mj-cs"/>
              </a:rPr>
              <a:t> – </a:t>
            </a:r>
            <a:r>
              <a:rPr lang="en-US" sz="2400" dirty="0">
                <a:cs typeface="+mj-cs"/>
              </a:rPr>
              <a:t>160</a:t>
            </a:r>
            <a:r>
              <a:rPr lang="ar-IQ" sz="2400" dirty="0">
                <a:cs typeface="+mj-cs"/>
              </a:rPr>
              <a:t> كغم والسوبرفوسفات الثلاثي بمقدار </a:t>
            </a:r>
            <a:r>
              <a:rPr lang="en-US" sz="2400" dirty="0">
                <a:cs typeface="+mj-cs"/>
              </a:rPr>
              <a:t>35</a:t>
            </a:r>
            <a:r>
              <a:rPr lang="ar-IQ" sz="2400" dirty="0">
                <a:cs typeface="+mj-cs"/>
              </a:rPr>
              <a:t> – </a:t>
            </a:r>
            <a:r>
              <a:rPr lang="en-US" sz="2400" dirty="0">
                <a:cs typeface="+mj-cs"/>
              </a:rPr>
              <a:t>70 P</a:t>
            </a:r>
            <a:r>
              <a:rPr lang="en-US" sz="2400" baseline="-25000" dirty="0">
                <a:cs typeface="+mj-cs"/>
              </a:rPr>
              <a:t>2</a:t>
            </a:r>
            <a:r>
              <a:rPr lang="en-US" sz="2400" dirty="0">
                <a:cs typeface="+mj-cs"/>
              </a:rPr>
              <a:t>O</a:t>
            </a:r>
            <a:r>
              <a:rPr lang="en-US" sz="2400" baseline="-25000" dirty="0">
                <a:cs typeface="+mj-cs"/>
              </a:rPr>
              <a:t>5</a:t>
            </a:r>
            <a:r>
              <a:rPr lang="ar-IQ" sz="2400" dirty="0">
                <a:cs typeface="+mj-cs"/>
              </a:rPr>
              <a:t> كغم/ دونم</a:t>
            </a:r>
            <a:r>
              <a:rPr lang="ar-IQ" sz="2400" dirty="0" smtClean="0">
                <a:cs typeface="+mj-cs"/>
              </a:rPr>
              <a:t>،</a:t>
            </a:r>
          </a:p>
          <a:p>
            <a:pPr marL="85725" indent="-85725" algn="just" rtl="1">
              <a:lnSpc>
                <a:spcPct val="160000"/>
              </a:lnSpc>
              <a:buFontTx/>
              <a:buChar char="-"/>
            </a:pPr>
            <a:r>
              <a:rPr lang="ar-IQ" sz="2400" dirty="0" smtClean="0">
                <a:cs typeface="+mj-cs"/>
              </a:rPr>
              <a:t> </a:t>
            </a:r>
            <a:r>
              <a:rPr lang="ar-IQ" sz="2400" dirty="0">
                <a:cs typeface="+mj-cs"/>
              </a:rPr>
              <a:t>أما موعد الاضافة فيكون على دفعتين الاولى بعد خف البادرات والثانية عند بدء تكوين الثمار (بداية مرحلة العقد</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3105190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92500" lnSpcReduction="20000"/>
          </a:bodyPr>
          <a:lstStyle/>
          <a:p>
            <a:pPr marL="85725" indent="-85725" algn="just" rtl="1">
              <a:lnSpc>
                <a:spcPct val="170000"/>
              </a:lnSpc>
              <a:buFontTx/>
              <a:buChar char="-"/>
            </a:pPr>
            <a:r>
              <a:rPr lang="ar-IQ" sz="2400" b="1" dirty="0" smtClean="0">
                <a:cs typeface="+mj-cs"/>
              </a:rPr>
              <a:t>التكاثر و طريقة الزراعة</a:t>
            </a:r>
          </a:p>
          <a:p>
            <a:pPr marL="185738" indent="-185738" algn="just" rtl="1">
              <a:lnSpc>
                <a:spcPct val="170000"/>
              </a:lnSpc>
              <a:buNone/>
            </a:pPr>
            <a:r>
              <a:rPr lang="ar-IQ" sz="2800" dirty="0" smtClean="0">
                <a:cs typeface="+mj-cs"/>
              </a:rPr>
              <a:t>- يتكاثر </a:t>
            </a:r>
            <a:r>
              <a:rPr lang="ar-IQ" sz="2800" dirty="0">
                <a:cs typeface="+mj-cs"/>
              </a:rPr>
              <a:t>البطيخ بالبذور التي تزرع مباشرة في الحقل الدائم أو بالشتل, ويزرع في العراق بعدة طرق هي</a:t>
            </a:r>
            <a:r>
              <a:rPr lang="ar-IQ" sz="2800" b="1" dirty="0">
                <a:cs typeface="+mj-cs"/>
              </a:rPr>
              <a:t>:</a:t>
            </a:r>
            <a:endParaRPr lang="en-US" sz="2800" dirty="0">
              <a:cs typeface="+mj-cs"/>
            </a:endParaRPr>
          </a:p>
          <a:p>
            <a:pPr marL="0" indent="0" algn="just" rtl="1">
              <a:lnSpc>
                <a:spcPct val="170000"/>
              </a:lnSpc>
              <a:buNone/>
            </a:pPr>
            <a:r>
              <a:rPr lang="en-US" sz="2800" b="1" dirty="0">
                <a:cs typeface="+mj-cs"/>
              </a:rPr>
              <a:t>1</a:t>
            </a:r>
            <a:r>
              <a:rPr lang="ar-IQ" sz="2800" b="1" dirty="0">
                <a:cs typeface="+mj-cs"/>
              </a:rPr>
              <a:t>- الزراعة على مساطب</a:t>
            </a:r>
            <a:endParaRPr lang="en-US" sz="2800" dirty="0">
              <a:cs typeface="+mj-cs"/>
            </a:endParaRPr>
          </a:p>
          <a:p>
            <a:pPr marL="85725" indent="-85725" algn="just" rtl="1">
              <a:lnSpc>
                <a:spcPct val="170000"/>
              </a:lnSpc>
              <a:buFontTx/>
              <a:buChar char="-"/>
            </a:pPr>
            <a:r>
              <a:rPr lang="ar-IQ" sz="2800" dirty="0" smtClean="0">
                <a:cs typeface="+mj-cs"/>
              </a:rPr>
              <a:t>تتبع </a:t>
            </a:r>
            <a:r>
              <a:rPr lang="ar-IQ" sz="2800" dirty="0">
                <a:cs typeface="+mj-cs"/>
              </a:rPr>
              <a:t>هذه الطريقة في معظم مناطق العراق حيث تقسم الارض الى مساطب عرض المسطبة مع </a:t>
            </a:r>
            <a:r>
              <a:rPr lang="ar-IQ" sz="2800" dirty="0" smtClean="0">
                <a:cs typeface="+mj-cs"/>
              </a:rPr>
              <a:t>الساقية </a:t>
            </a:r>
            <a:r>
              <a:rPr lang="en-US" sz="2800" dirty="0">
                <a:cs typeface="+mj-cs"/>
              </a:rPr>
              <a:t>2</a:t>
            </a:r>
            <a:r>
              <a:rPr lang="ar-IQ" sz="2800" dirty="0">
                <a:cs typeface="+mj-cs"/>
              </a:rPr>
              <a:t>م وتزرع البذور على جهة واحدة من </a:t>
            </a:r>
            <a:r>
              <a:rPr lang="ar-IQ" sz="2800" dirty="0" smtClean="0">
                <a:cs typeface="+mj-cs"/>
              </a:rPr>
              <a:t>المسطبة،</a:t>
            </a:r>
          </a:p>
          <a:p>
            <a:pPr marL="85725" indent="-85725" algn="just" rtl="1">
              <a:lnSpc>
                <a:spcPct val="170000"/>
              </a:lnSpc>
              <a:buFontTx/>
              <a:buChar char="-"/>
            </a:pPr>
            <a:r>
              <a:rPr lang="ar-IQ" sz="2800" dirty="0" smtClean="0">
                <a:cs typeface="+mj-cs"/>
              </a:rPr>
              <a:t> </a:t>
            </a:r>
            <a:r>
              <a:rPr lang="ar-IQ" sz="2800" dirty="0">
                <a:cs typeface="+mj-cs"/>
              </a:rPr>
              <a:t>وبعد تعيير الارض وجفافها تزرع البذور بمعدل </a:t>
            </a:r>
            <a:r>
              <a:rPr lang="en-US" sz="2800" dirty="0">
                <a:cs typeface="+mj-cs"/>
              </a:rPr>
              <a:t>4</a:t>
            </a:r>
            <a:r>
              <a:rPr lang="ar-IQ" sz="2800" dirty="0">
                <a:cs typeface="+mj-cs"/>
              </a:rPr>
              <a:t> – </a:t>
            </a:r>
            <a:r>
              <a:rPr lang="en-US" sz="2800" dirty="0">
                <a:cs typeface="+mj-cs"/>
              </a:rPr>
              <a:t>5</a:t>
            </a:r>
            <a:r>
              <a:rPr lang="ar-IQ" sz="2800" dirty="0">
                <a:cs typeface="+mj-cs"/>
              </a:rPr>
              <a:t> بذور في كل حفرة.</a:t>
            </a:r>
            <a:endParaRPr lang="en-US" sz="2800" dirty="0">
              <a:cs typeface="+mj-cs"/>
            </a:endParaRPr>
          </a:p>
          <a:p>
            <a:pPr marL="85725" indent="-85725" algn="just" rtl="1">
              <a:lnSpc>
                <a:spcPct val="170000"/>
              </a:lnSpc>
              <a:buFontTx/>
              <a:buChar char="-"/>
            </a:pPr>
            <a:endParaRPr lang="ar-IQ" sz="2400" b="1" dirty="0" smtClean="0">
              <a:cs typeface="+mj-cs"/>
            </a:endParaRPr>
          </a:p>
          <a:p>
            <a:pPr marL="0" indent="0" algn="just" rtl="1">
              <a:lnSpc>
                <a:spcPct val="160000"/>
              </a:lnSpc>
              <a:buNone/>
            </a:pPr>
            <a:endParaRPr lang="ar-IQ" sz="2400" b="1" dirty="0" smtClean="0">
              <a:cs typeface="+mj-cs"/>
            </a:endParaRPr>
          </a:p>
        </p:txBody>
      </p:sp>
    </p:spTree>
    <p:extLst>
      <p:ext uri="{BB962C8B-B14F-4D97-AF65-F5344CB8AC3E}">
        <p14:creationId xmlns:p14="http://schemas.microsoft.com/office/powerpoint/2010/main" val="21616722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85000" lnSpcReduction="10000"/>
          </a:bodyPr>
          <a:lstStyle/>
          <a:p>
            <a:pPr marL="85725" indent="-85725" algn="just" rtl="1">
              <a:lnSpc>
                <a:spcPct val="170000"/>
              </a:lnSpc>
              <a:buFontTx/>
              <a:buChar char="-"/>
            </a:pPr>
            <a:r>
              <a:rPr lang="ar-IQ" sz="2400" b="1" dirty="0" smtClean="0">
                <a:cs typeface="+mj-cs"/>
              </a:rPr>
              <a:t>التكاثر و طريقة الزراعة</a:t>
            </a:r>
          </a:p>
          <a:p>
            <a:pPr marL="0" indent="0" algn="just" rtl="1">
              <a:buNone/>
            </a:pPr>
            <a:r>
              <a:rPr lang="en-US" sz="2400" b="1" dirty="0">
                <a:cs typeface="+mj-cs"/>
              </a:rPr>
              <a:t>2</a:t>
            </a:r>
            <a:r>
              <a:rPr lang="ar-IQ" sz="2400" b="1" dirty="0">
                <a:cs typeface="+mj-cs"/>
              </a:rPr>
              <a:t>- الزراعة على الشواطئ </a:t>
            </a:r>
            <a:endParaRPr lang="en-US" sz="2400" dirty="0">
              <a:cs typeface="+mj-cs"/>
            </a:endParaRPr>
          </a:p>
          <a:p>
            <a:pPr marL="85725" indent="-85725" algn="just" rtl="1">
              <a:lnSpc>
                <a:spcPct val="160000"/>
              </a:lnSpc>
              <a:buFontTx/>
              <a:buChar char="-"/>
            </a:pPr>
            <a:r>
              <a:rPr lang="ar-IQ" sz="2400" dirty="0" smtClean="0">
                <a:cs typeface="+mj-cs"/>
              </a:rPr>
              <a:t>يزرع </a:t>
            </a:r>
            <a:r>
              <a:rPr lang="ar-IQ" sz="2400" dirty="0">
                <a:cs typeface="+mj-cs"/>
              </a:rPr>
              <a:t>البطيخ على ضفاف الانهار عندما يكون مستوى الماء الارضي على عمق </a:t>
            </a:r>
            <a:r>
              <a:rPr lang="en-US" sz="2400" dirty="0">
                <a:cs typeface="+mj-cs"/>
              </a:rPr>
              <a:t>30</a:t>
            </a:r>
            <a:r>
              <a:rPr lang="ar-IQ" sz="2400" dirty="0">
                <a:cs typeface="+mj-cs"/>
              </a:rPr>
              <a:t> – </a:t>
            </a:r>
            <a:r>
              <a:rPr lang="en-US" sz="2400" dirty="0">
                <a:cs typeface="+mj-cs"/>
              </a:rPr>
              <a:t>50</a:t>
            </a:r>
            <a:r>
              <a:rPr lang="ar-IQ" sz="2400" dirty="0">
                <a:cs typeface="+mj-cs"/>
              </a:rPr>
              <a:t> سم, </a:t>
            </a:r>
            <a:endParaRPr lang="ar-IQ" sz="2400" dirty="0" smtClean="0">
              <a:cs typeface="+mj-cs"/>
            </a:endParaRPr>
          </a:p>
          <a:p>
            <a:pPr marL="85725" indent="-85725" algn="just" rtl="1">
              <a:lnSpc>
                <a:spcPct val="160000"/>
              </a:lnSpc>
              <a:buFontTx/>
              <a:buChar char="-"/>
            </a:pPr>
            <a:r>
              <a:rPr lang="ar-IQ" sz="2400" dirty="0" smtClean="0">
                <a:cs typeface="+mj-cs"/>
              </a:rPr>
              <a:t>ففي </a:t>
            </a:r>
            <a:r>
              <a:rPr lang="ar-IQ" sz="2400" dirty="0">
                <a:cs typeface="+mj-cs"/>
              </a:rPr>
              <a:t>منطقة سامراء تعمل حفر مربعة الشكل بحيث تكون متعامدة مع النهر ويكون ضلع المربع واحد متر وعمق الحفرة </a:t>
            </a:r>
            <a:r>
              <a:rPr lang="en-US" sz="2400" dirty="0">
                <a:cs typeface="+mj-cs"/>
              </a:rPr>
              <a:t>15</a:t>
            </a:r>
            <a:r>
              <a:rPr lang="ar-IQ" sz="2400" dirty="0">
                <a:cs typeface="+mj-cs"/>
              </a:rPr>
              <a:t> – </a:t>
            </a:r>
            <a:r>
              <a:rPr lang="en-US" sz="2400" dirty="0">
                <a:cs typeface="+mj-cs"/>
              </a:rPr>
              <a:t>20</a:t>
            </a:r>
            <a:r>
              <a:rPr lang="ar-IQ" sz="2400" dirty="0">
                <a:cs typeface="+mj-cs"/>
              </a:rPr>
              <a:t> سم </a:t>
            </a:r>
            <a:r>
              <a:rPr lang="ar-IQ" sz="2400" dirty="0" smtClean="0">
                <a:cs typeface="+mj-cs"/>
              </a:rPr>
              <a:t>، </a:t>
            </a:r>
          </a:p>
          <a:p>
            <a:pPr marL="85725" indent="-85725" algn="just" rtl="1">
              <a:lnSpc>
                <a:spcPct val="160000"/>
              </a:lnSpc>
              <a:buFontTx/>
              <a:buChar char="-"/>
            </a:pPr>
            <a:r>
              <a:rPr lang="ar-IQ" sz="2400" dirty="0" smtClean="0">
                <a:cs typeface="+mj-cs"/>
              </a:rPr>
              <a:t>ثم </a:t>
            </a:r>
            <a:r>
              <a:rPr lang="ar-IQ" sz="2400" dirty="0">
                <a:cs typeface="+mj-cs"/>
              </a:rPr>
              <a:t>تشتل البادرات في مرحلة الاوراق الفلقية ومن جهتين متقابلتين من الحفرة </a:t>
            </a:r>
            <a:r>
              <a:rPr lang="ar-IQ" sz="2400" dirty="0" smtClean="0">
                <a:cs typeface="+mj-cs"/>
              </a:rPr>
              <a:t>فقط , </a:t>
            </a:r>
          </a:p>
          <a:p>
            <a:pPr marL="85725" indent="-85725" algn="just" rtl="1">
              <a:lnSpc>
                <a:spcPct val="160000"/>
              </a:lnSpc>
              <a:buFontTx/>
              <a:buChar char="-"/>
            </a:pPr>
            <a:r>
              <a:rPr lang="ar-IQ" sz="2400" dirty="0" smtClean="0">
                <a:cs typeface="+mj-cs"/>
              </a:rPr>
              <a:t>أما </a:t>
            </a:r>
            <a:r>
              <a:rPr lang="ar-IQ" sz="2400" dirty="0">
                <a:cs typeface="+mj-cs"/>
              </a:rPr>
              <a:t>الشتلات فإنها تنتج داخل حفر مساحتها واحد متر </a:t>
            </a:r>
            <a:r>
              <a:rPr lang="ar-IQ" sz="2400" dirty="0" smtClean="0">
                <a:cs typeface="+mj-cs"/>
              </a:rPr>
              <a:t>مربع،</a:t>
            </a:r>
          </a:p>
          <a:p>
            <a:pPr marL="85725" indent="-85725" algn="just" rtl="1">
              <a:lnSpc>
                <a:spcPct val="160000"/>
              </a:lnSpc>
              <a:buFontTx/>
              <a:buChar char="-"/>
            </a:pPr>
            <a:r>
              <a:rPr lang="ar-IQ" sz="2400" dirty="0" smtClean="0">
                <a:cs typeface="+mj-cs"/>
              </a:rPr>
              <a:t> </a:t>
            </a:r>
            <a:r>
              <a:rPr lang="ar-IQ" sz="2400" dirty="0">
                <a:cs typeface="+mj-cs"/>
              </a:rPr>
              <a:t>حيث تحضر التربة جيداً وتزرع فيها </a:t>
            </a:r>
            <a:r>
              <a:rPr lang="ar-IQ" sz="2400" dirty="0" smtClean="0">
                <a:cs typeface="+mj-cs"/>
              </a:rPr>
              <a:t>البذور،</a:t>
            </a:r>
          </a:p>
          <a:p>
            <a:pPr marL="85725" indent="-85725" algn="just" rtl="1">
              <a:lnSpc>
                <a:spcPct val="160000"/>
              </a:lnSpc>
              <a:buFontTx/>
              <a:buChar char="-"/>
            </a:pPr>
            <a:r>
              <a:rPr lang="ar-IQ" sz="2400" dirty="0" smtClean="0">
                <a:cs typeface="+mj-cs"/>
              </a:rPr>
              <a:t> </a:t>
            </a:r>
            <a:r>
              <a:rPr lang="ar-IQ" sz="2400" dirty="0">
                <a:cs typeface="+mj-cs"/>
              </a:rPr>
              <a:t>وتكون البادرات جاهزة للشتل بعد </a:t>
            </a:r>
            <a:r>
              <a:rPr lang="en-US" sz="2400" dirty="0">
                <a:cs typeface="+mj-cs"/>
              </a:rPr>
              <a:t>4</a:t>
            </a:r>
            <a:r>
              <a:rPr lang="ar-IQ" sz="2400" dirty="0">
                <a:cs typeface="+mj-cs"/>
              </a:rPr>
              <a:t> – </a:t>
            </a:r>
            <a:r>
              <a:rPr lang="en-US" sz="2400" dirty="0">
                <a:cs typeface="+mj-cs"/>
              </a:rPr>
              <a:t>6</a:t>
            </a:r>
            <a:r>
              <a:rPr lang="ar-IQ" sz="2400" dirty="0">
                <a:cs typeface="+mj-cs"/>
              </a:rPr>
              <a:t> أيام من الانبات.</a:t>
            </a:r>
            <a:endParaRPr lang="en-US" sz="2400" dirty="0">
              <a:cs typeface="+mj-cs"/>
            </a:endParaRPr>
          </a:p>
          <a:p>
            <a:pPr marL="85725" indent="-85725" algn="just" rtl="1">
              <a:lnSpc>
                <a:spcPct val="170000"/>
              </a:lnSpc>
              <a:buFontTx/>
              <a:buChar char="-"/>
            </a:pPr>
            <a:endParaRPr lang="ar-IQ" sz="2400" b="1" dirty="0" smtClean="0">
              <a:cs typeface="+mj-cs"/>
            </a:endParaRPr>
          </a:p>
          <a:p>
            <a:pPr marL="0" indent="0" algn="just" rtl="1">
              <a:lnSpc>
                <a:spcPct val="160000"/>
              </a:lnSpc>
              <a:buNone/>
            </a:pPr>
            <a:endParaRPr lang="ar-IQ" sz="2400" b="1" dirty="0" smtClean="0">
              <a:cs typeface="+mj-cs"/>
            </a:endParaRPr>
          </a:p>
        </p:txBody>
      </p:sp>
    </p:spTree>
    <p:extLst>
      <p:ext uri="{BB962C8B-B14F-4D97-AF65-F5344CB8AC3E}">
        <p14:creationId xmlns:p14="http://schemas.microsoft.com/office/powerpoint/2010/main" val="12180826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التكاثر و طريقة الزراعة</a:t>
            </a:r>
            <a:endParaRPr lang="ar-IQ" sz="2400" b="1" dirty="0">
              <a:cs typeface="+mj-cs"/>
            </a:endParaRPr>
          </a:p>
          <a:p>
            <a:pPr marL="85725" indent="-85725" algn="just" rtl="1">
              <a:lnSpc>
                <a:spcPct val="160000"/>
              </a:lnSpc>
              <a:buFontTx/>
              <a:buChar char="-"/>
            </a:pPr>
            <a:r>
              <a:rPr lang="ar-IQ" sz="2400" dirty="0">
                <a:cs typeface="+mj-cs"/>
              </a:rPr>
              <a:t> تستعمل في شمال العراق حيث يتم تهيئة وتحضير </a:t>
            </a:r>
            <a:r>
              <a:rPr lang="ar-IQ" sz="2400" dirty="0" smtClean="0">
                <a:cs typeface="+mj-cs"/>
              </a:rPr>
              <a:t>الارض،</a:t>
            </a:r>
          </a:p>
          <a:p>
            <a:pPr marL="85725" indent="-85725" algn="just" rtl="1">
              <a:lnSpc>
                <a:spcPct val="160000"/>
              </a:lnSpc>
              <a:buFontTx/>
              <a:buChar char="-"/>
            </a:pPr>
            <a:r>
              <a:rPr lang="ar-IQ" sz="2400" dirty="0" smtClean="0">
                <a:cs typeface="+mj-cs"/>
              </a:rPr>
              <a:t> </a:t>
            </a:r>
            <a:r>
              <a:rPr lang="ar-IQ" sz="2400" dirty="0">
                <a:cs typeface="+mj-cs"/>
              </a:rPr>
              <a:t>وبعد سقوط الامطار الربيعية يباشر </a:t>
            </a:r>
            <a:r>
              <a:rPr lang="ar-IQ" sz="2400" dirty="0" smtClean="0">
                <a:cs typeface="+mj-cs"/>
              </a:rPr>
              <a:t>بزراعة </a:t>
            </a:r>
            <a:r>
              <a:rPr lang="ar-IQ" sz="2400" dirty="0">
                <a:cs typeface="+mj-cs"/>
              </a:rPr>
              <a:t>البذور في حفر تبعد عن بعضها حوالي واحد </a:t>
            </a:r>
            <a:r>
              <a:rPr lang="ar-IQ" sz="2400" dirty="0" smtClean="0">
                <a:cs typeface="+mj-cs"/>
              </a:rPr>
              <a:t>متر ويوضع </a:t>
            </a:r>
            <a:r>
              <a:rPr lang="en-US" sz="2400" dirty="0">
                <a:cs typeface="+mj-cs"/>
              </a:rPr>
              <a:t>5</a:t>
            </a:r>
            <a:r>
              <a:rPr lang="ar-IQ" sz="2400" dirty="0">
                <a:cs typeface="+mj-cs"/>
              </a:rPr>
              <a:t> – </a:t>
            </a:r>
            <a:r>
              <a:rPr lang="en-US" sz="2400" dirty="0">
                <a:cs typeface="+mj-cs"/>
              </a:rPr>
              <a:t>7</a:t>
            </a:r>
            <a:r>
              <a:rPr lang="ar-IQ" sz="2400" dirty="0">
                <a:cs typeface="+mj-cs"/>
              </a:rPr>
              <a:t> بذور في كل </a:t>
            </a:r>
            <a:r>
              <a:rPr lang="ar-IQ" sz="2400" dirty="0" smtClean="0">
                <a:cs typeface="+mj-cs"/>
              </a:rPr>
              <a:t>حفرة،</a:t>
            </a:r>
          </a:p>
          <a:p>
            <a:pPr marL="85725" indent="-85725" algn="just" rtl="1">
              <a:lnSpc>
                <a:spcPct val="160000"/>
              </a:lnSpc>
              <a:buFontTx/>
              <a:buChar char="-"/>
            </a:pPr>
            <a:r>
              <a:rPr lang="ar-IQ" sz="2400" dirty="0" smtClean="0">
                <a:cs typeface="+mj-cs"/>
              </a:rPr>
              <a:t> </a:t>
            </a:r>
            <a:r>
              <a:rPr lang="ar-IQ" sz="2400" dirty="0">
                <a:cs typeface="+mj-cs"/>
              </a:rPr>
              <a:t>لتخف بعد الانبات الى </a:t>
            </a:r>
            <a:r>
              <a:rPr lang="en-US" sz="2400" dirty="0">
                <a:cs typeface="+mj-cs"/>
              </a:rPr>
              <a:t>1</a:t>
            </a:r>
            <a:r>
              <a:rPr lang="ar-IQ" sz="2400" dirty="0">
                <a:cs typeface="+mj-cs"/>
              </a:rPr>
              <a:t> – </a:t>
            </a:r>
            <a:r>
              <a:rPr lang="en-US" sz="2400" dirty="0">
                <a:cs typeface="+mj-cs"/>
              </a:rPr>
              <a:t>2</a:t>
            </a:r>
            <a:r>
              <a:rPr lang="ar-IQ" sz="2400" dirty="0">
                <a:cs typeface="+mj-cs"/>
              </a:rPr>
              <a:t> </a:t>
            </a:r>
            <a:r>
              <a:rPr lang="ar-IQ" sz="2400" dirty="0" smtClean="0">
                <a:cs typeface="+mj-cs"/>
              </a:rPr>
              <a:t>نبات،</a:t>
            </a:r>
          </a:p>
          <a:p>
            <a:pPr marL="85725" indent="-85725" algn="just" rtl="1">
              <a:lnSpc>
                <a:spcPct val="160000"/>
              </a:lnSpc>
              <a:buFontTx/>
              <a:buChar char="-"/>
            </a:pPr>
            <a:r>
              <a:rPr lang="ar-IQ" sz="2400" dirty="0" smtClean="0">
                <a:cs typeface="+mj-cs"/>
              </a:rPr>
              <a:t> </a:t>
            </a:r>
            <a:r>
              <a:rPr lang="ar-IQ" sz="2400" dirty="0">
                <a:cs typeface="+mj-cs"/>
              </a:rPr>
              <a:t>وان الامطار الربيعية المتأخرة بعد الانبات والمياه المخزونة داخل التربة تكون كافية لنمو واعطاء الحاصل.</a:t>
            </a:r>
            <a:endParaRPr lang="ar-IQ" sz="2400" b="1" dirty="0" smtClean="0">
              <a:cs typeface="+mj-cs"/>
            </a:endParaRPr>
          </a:p>
        </p:txBody>
      </p:sp>
    </p:spTree>
    <p:extLst>
      <p:ext uri="{BB962C8B-B14F-4D97-AF65-F5344CB8AC3E}">
        <p14:creationId xmlns:p14="http://schemas.microsoft.com/office/powerpoint/2010/main" val="27914126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التكاثر و طريقة الزراعة</a:t>
            </a:r>
          </a:p>
          <a:p>
            <a:pPr marL="85725" indent="-85725" algn="just" rtl="1">
              <a:lnSpc>
                <a:spcPct val="150000"/>
              </a:lnSpc>
              <a:buFontTx/>
              <a:buChar char="-"/>
            </a:pPr>
            <a:r>
              <a:rPr lang="ar-IQ" sz="2400" dirty="0"/>
              <a:t> </a:t>
            </a:r>
            <a:r>
              <a:rPr lang="ar-IQ" sz="2400" dirty="0">
                <a:cs typeface="+mj-cs"/>
              </a:rPr>
              <a:t>تتم زراعة البطيخ في الدول الاخرى بإستعمال المكائن التي تقوم بزراعة خطين في آن </a:t>
            </a:r>
            <a:r>
              <a:rPr lang="ar-IQ" sz="2400" dirty="0" smtClean="0">
                <a:cs typeface="+mj-cs"/>
              </a:rPr>
              <a:t>واحد، </a:t>
            </a:r>
          </a:p>
          <a:p>
            <a:pPr marL="85725" indent="-85725" algn="just" rtl="1">
              <a:lnSpc>
                <a:spcPct val="150000"/>
              </a:lnSpc>
              <a:buFontTx/>
              <a:buChar char="-"/>
            </a:pPr>
            <a:r>
              <a:rPr lang="ar-IQ" sz="2400" dirty="0" smtClean="0">
                <a:cs typeface="+mj-cs"/>
              </a:rPr>
              <a:t>وتزرع </a:t>
            </a:r>
            <a:r>
              <a:rPr lang="ar-IQ" sz="2400" dirty="0">
                <a:cs typeface="+mj-cs"/>
              </a:rPr>
              <a:t>في الجهة الجنوبية من المسطبة وفوق خط استواء الماء لتلافي تأثير الاملاح على إنبات </a:t>
            </a:r>
            <a:r>
              <a:rPr lang="ar-IQ" sz="2400" dirty="0" smtClean="0">
                <a:cs typeface="+mj-cs"/>
              </a:rPr>
              <a:t>البذور،</a:t>
            </a:r>
          </a:p>
          <a:p>
            <a:pPr marL="85725" indent="-85725" algn="just" rtl="1">
              <a:lnSpc>
                <a:spcPct val="150000"/>
              </a:lnSpc>
              <a:buFontTx/>
              <a:buChar char="-"/>
            </a:pPr>
            <a:r>
              <a:rPr lang="ar-IQ" sz="2400" dirty="0" smtClean="0">
                <a:cs typeface="+mj-cs"/>
              </a:rPr>
              <a:t> </a:t>
            </a:r>
            <a:r>
              <a:rPr lang="ar-IQ" sz="2400" dirty="0">
                <a:cs typeface="+mj-cs"/>
              </a:rPr>
              <a:t>كما تعمل  مساطب محدبة قليلاً لتجمع الاملاح فيها بعيداً عن مراقد البذور</a:t>
            </a:r>
            <a:r>
              <a:rPr lang="ar-IQ" sz="2400" dirty="0" smtClean="0">
                <a:cs typeface="+mj-cs"/>
              </a:rPr>
              <a:t>....... يتبع</a:t>
            </a:r>
          </a:p>
          <a:p>
            <a:pPr marL="85725" indent="-85725" algn="just" rtl="1">
              <a:lnSpc>
                <a:spcPct val="170000"/>
              </a:lnSpc>
              <a:buFontTx/>
              <a:buChar char="-"/>
            </a:pPr>
            <a:endParaRPr lang="ar-IQ" sz="2400" b="1" dirty="0">
              <a:cs typeface="+mj-cs"/>
            </a:endParaRPr>
          </a:p>
        </p:txBody>
      </p:sp>
    </p:spTree>
    <p:extLst>
      <p:ext uri="{BB962C8B-B14F-4D97-AF65-F5344CB8AC3E}">
        <p14:creationId xmlns:p14="http://schemas.microsoft.com/office/powerpoint/2010/main" val="14187464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50000"/>
              </a:lnSpc>
              <a:buFontTx/>
              <a:buChar char="-"/>
            </a:pPr>
            <a:r>
              <a:rPr lang="ar-IQ" sz="2400" b="1" dirty="0" smtClean="0">
                <a:cs typeface="+mj-cs"/>
              </a:rPr>
              <a:t>الانتاج المبكر</a:t>
            </a:r>
          </a:p>
          <a:p>
            <a:pPr marL="0" indent="0" algn="just" rtl="1">
              <a:lnSpc>
                <a:spcPct val="150000"/>
              </a:lnSpc>
              <a:buNone/>
            </a:pPr>
            <a:r>
              <a:rPr lang="en-US" sz="2400" b="1" dirty="0" smtClean="0">
                <a:cs typeface="+mj-cs"/>
              </a:rPr>
              <a:t>1</a:t>
            </a:r>
            <a:r>
              <a:rPr lang="ar-IQ" sz="2400" b="1" dirty="0" smtClean="0">
                <a:cs typeface="+mj-cs"/>
              </a:rPr>
              <a:t>- </a:t>
            </a:r>
            <a:r>
              <a:rPr lang="ar-IQ" sz="2400" b="1" dirty="0">
                <a:cs typeface="+mj-cs"/>
              </a:rPr>
              <a:t>الزراعة على الجهة الجنوبية للمسطبة</a:t>
            </a:r>
            <a:endParaRPr lang="en-US" sz="2400" dirty="0">
              <a:cs typeface="+mj-cs"/>
            </a:endParaRPr>
          </a:p>
          <a:p>
            <a:pPr marL="271463" indent="-271463" algn="just" rtl="1">
              <a:lnSpc>
                <a:spcPct val="150000"/>
              </a:lnSpc>
              <a:buNone/>
            </a:pPr>
            <a:r>
              <a:rPr lang="ar-IQ" sz="2400" dirty="0" smtClean="0">
                <a:cs typeface="+mj-cs"/>
              </a:rPr>
              <a:t>    لان </a:t>
            </a:r>
            <a:r>
              <a:rPr lang="ar-IQ" sz="2400" dirty="0">
                <a:cs typeface="+mj-cs"/>
              </a:rPr>
              <a:t>هذه الجهة تكون مواجهة للشمس وبالتالي يكون نمو النبات فيها اسرع وتستعمل هذه الطريقة في الزراعة الربيعية المبكرة.</a:t>
            </a:r>
            <a:endParaRPr lang="en-US" sz="2400" dirty="0">
              <a:cs typeface="+mj-cs"/>
            </a:endParaRPr>
          </a:p>
          <a:p>
            <a:pPr marL="0" indent="0" algn="just" rtl="1">
              <a:lnSpc>
                <a:spcPct val="150000"/>
              </a:lnSpc>
              <a:buNone/>
            </a:pPr>
            <a:r>
              <a:rPr lang="en-US" sz="2400" b="1" dirty="0">
                <a:cs typeface="+mj-cs"/>
              </a:rPr>
              <a:t>2</a:t>
            </a:r>
            <a:r>
              <a:rPr lang="ar-IQ" sz="2400" b="1" dirty="0">
                <a:cs typeface="+mj-cs"/>
              </a:rPr>
              <a:t>- استعمال الاغطية الواقية </a:t>
            </a:r>
            <a:r>
              <a:rPr lang="en-US" sz="2400" b="1" dirty="0">
                <a:cs typeface="+mj-cs"/>
              </a:rPr>
              <a:t>Hot caps </a:t>
            </a:r>
            <a:endParaRPr lang="en-US" sz="2400" dirty="0">
              <a:cs typeface="+mj-cs"/>
            </a:endParaRPr>
          </a:p>
          <a:p>
            <a:pPr marL="185738" indent="-185738" algn="just" rtl="1">
              <a:lnSpc>
                <a:spcPct val="150000"/>
              </a:lnSpc>
              <a:buNone/>
            </a:pPr>
            <a:r>
              <a:rPr lang="ar-IQ" sz="2400" dirty="0" smtClean="0">
                <a:cs typeface="+mj-cs"/>
              </a:rPr>
              <a:t>   توضع </a:t>
            </a:r>
            <a:r>
              <a:rPr lang="ar-IQ" sz="2400" dirty="0">
                <a:cs typeface="+mj-cs"/>
              </a:rPr>
              <a:t>هذه الاغطية فوق مراقد البذور للاسراع في الانبات عن طريق رفع درجة حرارة الجو </a:t>
            </a:r>
            <a:r>
              <a:rPr lang="ar-IQ" sz="2400" dirty="0" smtClean="0">
                <a:cs typeface="+mj-cs"/>
              </a:rPr>
              <a:t> والتربة </a:t>
            </a:r>
            <a:r>
              <a:rPr lang="ar-IQ" sz="2400" dirty="0">
                <a:cs typeface="+mj-cs"/>
              </a:rPr>
              <a:t>المحيطة بالبذور وكذلك للاسراع في نمو البادرات.</a:t>
            </a:r>
            <a:endParaRPr lang="en-US" sz="2400" dirty="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608053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العائلة القرعية</a:t>
            </a:r>
            <a:endParaRPr lang="ar-IQ" sz="3200" b="1" dirty="0"/>
          </a:p>
        </p:txBody>
      </p:sp>
      <p:sp>
        <p:nvSpPr>
          <p:cNvPr id="3" name="Content Placeholder 2"/>
          <p:cNvSpPr>
            <a:spLocks noGrp="1"/>
          </p:cNvSpPr>
          <p:nvPr>
            <p:ph idx="1"/>
          </p:nvPr>
        </p:nvSpPr>
        <p:spPr/>
        <p:txBody>
          <a:bodyPr>
            <a:normAutofit fontScale="92500"/>
          </a:bodyPr>
          <a:lstStyle/>
          <a:p>
            <a:pPr marL="85725" indent="-85725" algn="just" rtl="1">
              <a:lnSpc>
                <a:spcPct val="150000"/>
              </a:lnSpc>
              <a:buFontTx/>
              <a:buChar char="-"/>
            </a:pPr>
            <a:r>
              <a:rPr lang="ar-IQ" dirty="0" smtClean="0">
                <a:cs typeface="+mj-cs"/>
              </a:rPr>
              <a:t>كما </a:t>
            </a:r>
            <a:r>
              <a:rPr lang="ar-IQ" dirty="0">
                <a:cs typeface="+mj-cs"/>
              </a:rPr>
              <a:t>ان طبيعة الازهار في معظم نباتات هذه العائلة وحيدة الجنس والمسكن </a:t>
            </a:r>
            <a:r>
              <a:rPr lang="en-US" dirty="0" err="1" smtClean="0">
                <a:cs typeface="+mj-cs"/>
              </a:rPr>
              <a:t>Monoecious</a:t>
            </a:r>
            <a:r>
              <a:rPr lang="ar-IQ" dirty="0" smtClean="0">
                <a:cs typeface="+mj-cs"/>
              </a:rPr>
              <a:t>،</a:t>
            </a:r>
          </a:p>
          <a:p>
            <a:pPr marL="85725" indent="-85725" algn="just" rtl="1">
              <a:lnSpc>
                <a:spcPct val="150000"/>
              </a:lnSpc>
              <a:buFontTx/>
              <a:buChar char="-"/>
            </a:pPr>
            <a:r>
              <a:rPr lang="ar-IQ" dirty="0" smtClean="0">
                <a:cs typeface="+mj-cs"/>
              </a:rPr>
              <a:t>وبعض </a:t>
            </a:r>
            <a:r>
              <a:rPr lang="ar-IQ" dirty="0">
                <a:cs typeface="+mj-cs"/>
              </a:rPr>
              <a:t>منها قد تكون نباتات مذكرة فقط </a:t>
            </a:r>
            <a:r>
              <a:rPr lang="en-US" dirty="0" err="1" smtClean="0">
                <a:cs typeface="+mj-cs"/>
              </a:rPr>
              <a:t>Andromonecious</a:t>
            </a:r>
            <a:r>
              <a:rPr lang="ar-IQ" dirty="0" smtClean="0">
                <a:cs typeface="+mj-cs"/>
              </a:rPr>
              <a:t>،</a:t>
            </a:r>
          </a:p>
          <a:p>
            <a:pPr marL="85725" indent="-85725" algn="just" rtl="1">
              <a:lnSpc>
                <a:spcPct val="150000"/>
              </a:lnSpc>
              <a:buFontTx/>
              <a:buChar char="-"/>
            </a:pPr>
            <a:r>
              <a:rPr lang="ar-IQ" dirty="0" smtClean="0">
                <a:cs typeface="+mj-cs"/>
              </a:rPr>
              <a:t>وبعضها </a:t>
            </a:r>
            <a:r>
              <a:rPr lang="ar-IQ" dirty="0">
                <a:cs typeface="+mj-cs"/>
              </a:rPr>
              <a:t>الآخر تكون نباتات انثوية فقط </a:t>
            </a:r>
            <a:r>
              <a:rPr lang="en-US" dirty="0">
                <a:cs typeface="+mj-cs"/>
              </a:rPr>
              <a:t> </a:t>
            </a:r>
            <a:r>
              <a:rPr lang="en-US" dirty="0" err="1" smtClean="0">
                <a:cs typeface="+mj-cs"/>
              </a:rPr>
              <a:t>Gynoecious</a:t>
            </a:r>
            <a:r>
              <a:rPr lang="en-US" dirty="0" smtClean="0">
                <a:cs typeface="+mj-cs"/>
              </a:rPr>
              <a:t> </a:t>
            </a:r>
            <a:r>
              <a:rPr lang="ar-IQ" dirty="0">
                <a:cs typeface="+mj-cs"/>
              </a:rPr>
              <a:t>كما في الخيار، </a:t>
            </a:r>
            <a:endParaRPr lang="ar-IQ" dirty="0" smtClean="0">
              <a:cs typeface="+mj-cs"/>
            </a:endParaRPr>
          </a:p>
          <a:p>
            <a:pPr marL="85725" indent="-85725" algn="just" rtl="1">
              <a:lnSpc>
                <a:spcPct val="150000"/>
              </a:lnSpc>
              <a:buFontTx/>
              <a:buChar char="-"/>
            </a:pPr>
            <a:r>
              <a:rPr lang="ar-IQ" dirty="0" smtClean="0">
                <a:cs typeface="+mj-cs"/>
              </a:rPr>
              <a:t>وقليل </a:t>
            </a:r>
            <a:r>
              <a:rPr lang="ar-IQ" dirty="0">
                <a:cs typeface="+mj-cs"/>
              </a:rPr>
              <a:t>منها يكون ثنائي المسكن </a:t>
            </a:r>
            <a:r>
              <a:rPr lang="en-US" dirty="0" err="1">
                <a:cs typeface="+mj-cs"/>
              </a:rPr>
              <a:t>Dioecious</a:t>
            </a:r>
            <a:r>
              <a:rPr lang="ar-IQ" dirty="0" smtClean="0">
                <a:cs typeface="+mj-cs"/>
              </a:rPr>
              <a:t>.................... يتبع</a:t>
            </a:r>
            <a:endParaRPr lang="en-US" dirty="0">
              <a:effectLst/>
              <a:cs typeface="+mj-cs"/>
            </a:endParaRPr>
          </a:p>
        </p:txBody>
      </p:sp>
    </p:spTree>
    <p:extLst>
      <p:ext uri="{BB962C8B-B14F-4D97-AF65-F5344CB8AC3E}">
        <p14:creationId xmlns:p14="http://schemas.microsoft.com/office/powerpoint/2010/main" val="27666751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92500" lnSpcReduction="10000"/>
          </a:bodyPr>
          <a:lstStyle/>
          <a:p>
            <a:pPr marL="85725" indent="-85725" algn="just" rtl="1">
              <a:lnSpc>
                <a:spcPct val="170000"/>
              </a:lnSpc>
              <a:buFontTx/>
              <a:buChar char="-"/>
            </a:pPr>
            <a:r>
              <a:rPr lang="ar-IQ" sz="2600" b="1" dirty="0" smtClean="0">
                <a:cs typeface="+mj-cs"/>
              </a:rPr>
              <a:t>الانتاج المبكر</a:t>
            </a:r>
          </a:p>
          <a:p>
            <a:pPr marL="0" indent="0" algn="just" rtl="1">
              <a:lnSpc>
                <a:spcPct val="150000"/>
              </a:lnSpc>
              <a:buNone/>
            </a:pPr>
            <a:r>
              <a:rPr lang="en-US" sz="2400" dirty="0" smtClean="0"/>
              <a:t>3</a:t>
            </a:r>
            <a:r>
              <a:rPr lang="ar-IQ" sz="2400" b="1" dirty="0"/>
              <a:t>- تغطية التربة </a:t>
            </a:r>
            <a:r>
              <a:rPr lang="en-US" sz="2400" b="1" dirty="0"/>
              <a:t>Mulch</a:t>
            </a:r>
            <a:endParaRPr lang="en-US" sz="2400" dirty="0"/>
          </a:p>
          <a:p>
            <a:pPr marL="0" indent="0" algn="just" rtl="1">
              <a:lnSpc>
                <a:spcPct val="150000"/>
              </a:lnSpc>
              <a:buNone/>
            </a:pPr>
            <a:r>
              <a:rPr lang="ar-IQ" sz="2400" dirty="0" smtClean="0"/>
              <a:t>    تتم </a:t>
            </a:r>
            <a:r>
              <a:rPr lang="ar-IQ" sz="2400" dirty="0"/>
              <a:t>بتغطية التربة بالبلاستك أو الورق أو أي مادة لرفع درجة حرارتها.</a:t>
            </a:r>
            <a:endParaRPr lang="en-US" sz="2400" dirty="0"/>
          </a:p>
          <a:p>
            <a:pPr marL="0" indent="0" algn="just" rtl="1">
              <a:lnSpc>
                <a:spcPct val="150000"/>
              </a:lnSpc>
              <a:buNone/>
            </a:pPr>
            <a:r>
              <a:rPr lang="en-US" sz="2400" b="1" dirty="0"/>
              <a:t>4</a:t>
            </a:r>
            <a:r>
              <a:rPr lang="ar-IQ" sz="2400" b="1" dirty="0"/>
              <a:t>- إستعمال اقراص </a:t>
            </a:r>
            <a:r>
              <a:rPr lang="en-US" sz="2400" b="1" dirty="0"/>
              <a:t>Jiffy – 7 </a:t>
            </a:r>
            <a:endParaRPr lang="en-US" sz="2400" dirty="0"/>
          </a:p>
          <a:p>
            <a:pPr marL="271463" indent="-271463" algn="just" rtl="1">
              <a:lnSpc>
                <a:spcPct val="150000"/>
              </a:lnSpc>
              <a:buNone/>
            </a:pPr>
            <a:r>
              <a:rPr lang="ar-IQ" sz="2400" dirty="0" smtClean="0"/>
              <a:t>    يمكن </a:t>
            </a:r>
            <a:r>
              <a:rPr lang="ar-IQ" sz="2400" dirty="0"/>
              <a:t>زراعة البذور فيها مباشرة داخل البيوت الزجاجية أو البلاستيكية ثم تنقل النباتات النامية الى الحقل.</a:t>
            </a:r>
            <a:endParaRPr lang="en-US" sz="2400" dirty="0"/>
          </a:p>
          <a:p>
            <a:pPr marL="0" indent="0" algn="just" rtl="1">
              <a:lnSpc>
                <a:spcPct val="150000"/>
              </a:lnSpc>
              <a:buNone/>
            </a:pPr>
            <a:r>
              <a:rPr lang="en-US" sz="2400" b="1" dirty="0"/>
              <a:t>5</a:t>
            </a:r>
            <a:r>
              <a:rPr lang="ar-IQ" sz="2400" b="1" dirty="0"/>
              <a:t>- إستعمال البيوت الزجاجية والبلاستيكية</a:t>
            </a:r>
            <a:endParaRPr lang="en-US" sz="2400" dirty="0"/>
          </a:p>
          <a:p>
            <a:pPr marL="0" indent="0" algn="just" rtl="1">
              <a:lnSpc>
                <a:spcPct val="150000"/>
              </a:lnSpc>
              <a:buNone/>
            </a:pPr>
            <a:r>
              <a:rPr lang="ar-IQ" sz="2400" dirty="0" smtClean="0"/>
              <a:t>    تتم </a:t>
            </a:r>
            <a:r>
              <a:rPr lang="ar-IQ" sz="2400" dirty="0"/>
              <a:t>زراعة البطيخ داخلها لإنتاج الثمار خلال فصل الشتاء</a:t>
            </a:r>
            <a:r>
              <a:rPr lang="ar-IQ" sz="2400" dirty="0" smtClean="0"/>
              <a:t>.................. يتبع</a:t>
            </a:r>
            <a:endParaRPr lang="en-US" sz="2400" dirty="0"/>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15332089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85000" lnSpcReduction="10000"/>
          </a:bodyPr>
          <a:lstStyle/>
          <a:p>
            <a:pPr marL="85725" indent="-85725" algn="just" rtl="1">
              <a:lnSpc>
                <a:spcPct val="170000"/>
              </a:lnSpc>
              <a:buFontTx/>
              <a:buChar char="-"/>
            </a:pPr>
            <a:r>
              <a:rPr lang="ar-IQ" sz="2400" b="1" dirty="0" smtClean="0">
                <a:cs typeface="+mj-cs"/>
              </a:rPr>
              <a:t>التغيرات الفسيولوجية التي تحدث في ثمار البطيخ قبل النضج</a:t>
            </a:r>
          </a:p>
          <a:p>
            <a:pPr marL="0" indent="0" algn="just" rtl="1">
              <a:lnSpc>
                <a:spcPct val="160000"/>
              </a:lnSpc>
              <a:buNone/>
            </a:pPr>
            <a:r>
              <a:rPr lang="ar-IQ" sz="2400" dirty="0" smtClean="0">
                <a:cs typeface="+mj-cs"/>
              </a:rPr>
              <a:t>- مع </a:t>
            </a:r>
            <a:r>
              <a:rPr lang="ar-IQ" sz="2400" dirty="0">
                <a:cs typeface="+mj-cs"/>
              </a:rPr>
              <a:t>تقدم الثمار في النضج يحدث: </a:t>
            </a:r>
            <a:endParaRPr lang="en-US" sz="2400" dirty="0">
              <a:cs typeface="+mj-cs"/>
            </a:endParaRPr>
          </a:p>
          <a:p>
            <a:pPr marL="0" indent="0" algn="just" rtl="1">
              <a:lnSpc>
                <a:spcPct val="160000"/>
              </a:lnSpc>
              <a:buNone/>
            </a:pPr>
            <a:r>
              <a:rPr lang="en-US" sz="2400" dirty="0">
                <a:cs typeface="+mj-cs"/>
              </a:rPr>
              <a:t>1</a:t>
            </a:r>
            <a:r>
              <a:rPr lang="ar-IQ" sz="2400" dirty="0">
                <a:cs typeface="+mj-cs"/>
              </a:rPr>
              <a:t>- زيادة في مجموع المواد الصلبة الذائبة الكلية ومجموع السكريات والكثافة النوعية للعصير.</a:t>
            </a:r>
            <a:endParaRPr lang="en-US" sz="2400" dirty="0">
              <a:cs typeface="+mj-cs"/>
            </a:endParaRPr>
          </a:p>
          <a:p>
            <a:pPr marL="271463" indent="-271463" algn="just" rtl="1">
              <a:lnSpc>
                <a:spcPct val="160000"/>
              </a:lnSpc>
              <a:buNone/>
            </a:pPr>
            <a:r>
              <a:rPr lang="en-US" sz="2400" dirty="0">
                <a:cs typeface="+mj-cs"/>
              </a:rPr>
              <a:t>2</a:t>
            </a:r>
            <a:r>
              <a:rPr lang="ar-IQ" sz="2400" dirty="0">
                <a:cs typeface="+mj-cs"/>
              </a:rPr>
              <a:t>- </a:t>
            </a:r>
            <a:r>
              <a:rPr lang="ar-IQ" sz="2400" dirty="0" smtClean="0">
                <a:cs typeface="+mj-cs"/>
              </a:rPr>
              <a:t>يحدث </a:t>
            </a:r>
            <a:r>
              <a:rPr lang="ar-IQ" sz="2400" dirty="0">
                <a:cs typeface="+mj-cs"/>
              </a:rPr>
              <a:t>انخفاض في السكريات المختزلة الذي يرجع الى استهلاكها في عملية التنفس أو تحويلها الى سكروز مع تقدم الثمار بالعمر ولحين </a:t>
            </a:r>
            <a:r>
              <a:rPr lang="ar-IQ" sz="2400" dirty="0" smtClean="0">
                <a:cs typeface="+mj-cs"/>
              </a:rPr>
              <a:t>نضجها، </a:t>
            </a:r>
          </a:p>
          <a:p>
            <a:pPr marL="271463" indent="-271463" algn="just" rtl="1">
              <a:lnSpc>
                <a:spcPct val="160000"/>
              </a:lnSpc>
              <a:buNone/>
            </a:pPr>
            <a:r>
              <a:rPr lang="ar-IQ" sz="2400" dirty="0" smtClean="0">
                <a:cs typeface="+mj-cs"/>
              </a:rPr>
              <a:t>  - إذ </a:t>
            </a:r>
            <a:r>
              <a:rPr lang="ar-IQ" sz="2400" dirty="0">
                <a:cs typeface="+mj-cs"/>
              </a:rPr>
              <a:t>يزداد السكروز طردياً ويشكل حوالي </a:t>
            </a:r>
            <a:r>
              <a:rPr lang="en-US" sz="2400" dirty="0" smtClean="0">
                <a:cs typeface="+mj-cs"/>
              </a:rPr>
              <a:t>50</a:t>
            </a:r>
            <a:r>
              <a:rPr lang="ar-IQ" sz="2400" dirty="0" smtClean="0">
                <a:cs typeface="+mj-cs"/>
              </a:rPr>
              <a:t>% </a:t>
            </a:r>
            <a:r>
              <a:rPr lang="ar-IQ" sz="2400" dirty="0">
                <a:cs typeface="+mj-cs"/>
              </a:rPr>
              <a:t>من السكريات التي تشكل اكثر من </a:t>
            </a:r>
            <a:r>
              <a:rPr lang="en-US" sz="2400" dirty="0" smtClean="0">
                <a:cs typeface="+mj-cs"/>
              </a:rPr>
              <a:t>97</a:t>
            </a:r>
            <a:r>
              <a:rPr lang="ar-IQ" sz="2400" dirty="0" smtClean="0">
                <a:cs typeface="+mj-cs"/>
              </a:rPr>
              <a:t>% </a:t>
            </a:r>
            <a:r>
              <a:rPr lang="ar-IQ" sz="2400" dirty="0">
                <a:cs typeface="+mj-cs"/>
              </a:rPr>
              <a:t>من المواد الصلبة الذائبة الكلية في </a:t>
            </a:r>
            <a:r>
              <a:rPr lang="ar-IQ" sz="2400" dirty="0" smtClean="0">
                <a:cs typeface="+mj-cs"/>
              </a:rPr>
              <a:t>الثمار،</a:t>
            </a:r>
          </a:p>
          <a:p>
            <a:pPr marL="271463" indent="-271463" algn="just" rtl="1">
              <a:lnSpc>
                <a:spcPct val="160000"/>
              </a:lnSpc>
              <a:buNone/>
            </a:pPr>
            <a:r>
              <a:rPr lang="ar-IQ" sz="2400" dirty="0" smtClean="0">
                <a:cs typeface="+mj-cs"/>
              </a:rPr>
              <a:t>  - </a:t>
            </a:r>
            <a:r>
              <a:rPr lang="ar-IQ" sz="2400" dirty="0">
                <a:cs typeface="+mj-cs"/>
              </a:rPr>
              <a:t>ويستدل من نسبتها على عديد من الصفات النوعية في الثمار مثل الحلاوة والمذاق والنضج.</a:t>
            </a:r>
            <a:endParaRPr lang="en-US" sz="2400" dirty="0">
              <a:cs typeface="+mj-cs"/>
            </a:endParaRPr>
          </a:p>
          <a:p>
            <a:pPr marL="85725" indent="-85725" algn="just" rtl="1">
              <a:lnSpc>
                <a:spcPct val="170000"/>
              </a:lnSpc>
              <a:buFontTx/>
              <a:buChar char="-"/>
            </a:pPr>
            <a:endParaRPr lang="ar-IQ" sz="2400" b="1" dirty="0" smtClean="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988011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التغيرات الفسيولوجية التي تحدث في ثمار البطيخ قبل النضج</a:t>
            </a:r>
          </a:p>
          <a:p>
            <a:pPr algn="just" rtl="1">
              <a:lnSpc>
                <a:spcPct val="150000"/>
              </a:lnSpc>
              <a:buFontTx/>
              <a:buChar char="-"/>
            </a:pPr>
            <a:r>
              <a:rPr lang="ar-IQ" sz="2400" dirty="0" smtClean="0">
                <a:cs typeface="+mj-cs"/>
              </a:rPr>
              <a:t>مع </a:t>
            </a:r>
            <a:r>
              <a:rPr lang="ar-IQ" sz="2400" dirty="0">
                <a:cs typeface="+mj-cs"/>
              </a:rPr>
              <a:t>تقدم الثمار في النضج يحدث: </a:t>
            </a:r>
          </a:p>
          <a:p>
            <a:pPr marL="271463" indent="-271463" algn="just" rtl="1">
              <a:lnSpc>
                <a:spcPct val="150000"/>
              </a:lnSpc>
              <a:buNone/>
            </a:pPr>
            <a:r>
              <a:rPr lang="en-US" sz="2400" dirty="0">
                <a:cs typeface="+mj-cs"/>
              </a:rPr>
              <a:t>3</a:t>
            </a:r>
            <a:r>
              <a:rPr lang="ar-IQ" sz="2400" dirty="0" smtClean="0">
                <a:cs typeface="+mj-cs"/>
              </a:rPr>
              <a:t>- يصل </a:t>
            </a:r>
            <a:r>
              <a:rPr lang="ar-IQ" sz="2400" dirty="0">
                <a:cs typeface="+mj-cs"/>
              </a:rPr>
              <a:t>الفرق في نسبة المواد الصلبة الذائبة الكلية بين طرفي الثمرة الزهري والساقي الى حوالي </a:t>
            </a:r>
            <a:r>
              <a:rPr lang="en-US" sz="2400" dirty="0" smtClean="0">
                <a:cs typeface="+mj-cs"/>
              </a:rPr>
              <a:t>2</a:t>
            </a:r>
            <a:r>
              <a:rPr lang="ar-IQ" sz="2400" dirty="0" smtClean="0">
                <a:cs typeface="+mj-cs"/>
              </a:rPr>
              <a:t>% </a:t>
            </a:r>
            <a:r>
              <a:rPr lang="ar-IQ" sz="2400" dirty="0">
                <a:cs typeface="+mj-cs"/>
              </a:rPr>
              <a:t>لذلك فإن الصفات الاكلية تكون افضل في الطرف الزهري للثمرة مما في طرف الساق او الجزء الملامس لسطح التربة.</a:t>
            </a:r>
            <a:endParaRPr lang="en-US" sz="2400" dirty="0">
              <a:cs typeface="+mj-cs"/>
            </a:endParaRPr>
          </a:p>
          <a:p>
            <a:pPr marL="357188" indent="-357188" algn="just" rtl="1">
              <a:lnSpc>
                <a:spcPct val="150000"/>
              </a:lnSpc>
              <a:buNone/>
            </a:pPr>
            <a:r>
              <a:rPr lang="en-US" sz="2400" dirty="0">
                <a:cs typeface="+mj-cs"/>
              </a:rPr>
              <a:t>4</a:t>
            </a:r>
            <a:r>
              <a:rPr lang="ar-IQ" sz="2400" dirty="0">
                <a:cs typeface="+mj-cs"/>
              </a:rPr>
              <a:t>- يحتوي اللب الداخلي على نسبة أعلى من المواد الصلبة الذائبة الكلية ويزداد </a:t>
            </a:r>
            <a:r>
              <a:rPr lang="ar-IQ" sz="2400" dirty="0" smtClean="0">
                <a:cs typeface="+mj-cs"/>
              </a:rPr>
              <a:t>  طعمه </a:t>
            </a:r>
            <a:r>
              <a:rPr lang="ar-IQ" sz="2400" dirty="0">
                <a:cs typeface="+mj-cs"/>
              </a:rPr>
              <a:t>ليونة وحلاوة وتقل هذه النسبة تدريجياً كلما إتجهنا نحو قشرة الثمرة. </a:t>
            </a:r>
            <a:endParaRPr lang="en-US" sz="2400" dirty="0">
              <a:cs typeface="+mj-cs"/>
            </a:endParaRPr>
          </a:p>
          <a:p>
            <a:pPr algn="just" rtl="1">
              <a:lnSpc>
                <a:spcPct val="150000"/>
              </a:lnSpc>
              <a:buFontTx/>
              <a:buChar char="-"/>
            </a:pPr>
            <a:endParaRPr lang="ar-IQ" sz="2400" b="1" dirty="0" smtClean="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2137499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التغيرات الفسيولوجية التي تحدث في ثمار البطيخ قبل النضج</a:t>
            </a:r>
          </a:p>
          <a:p>
            <a:pPr algn="just" rtl="1">
              <a:lnSpc>
                <a:spcPct val="150000"/>
              </a:lnSpc>
              <a:buFontTx/>
              <a:buChar char="-"/>
            </a:pPr>
            <a:r>
              <a:rPr lang="ar-IQ" sz="2400" dirty="0" smtClean="0">
                <a:cs typeface="+mj-cs"/>
              </a:rPr>
              <a:t>مع </a:t>
            </a:r>
            <a:r>
              <a:rPr lang="ar-IQ" sz="2400" dirty="0">
                <a:cs typeface="+mj-cs"/>
              </a:rPr>
              <a:t>تقدم الثمار في النضج يحدث: </a:t>
            </a:r>
            <a:endParaRPr lang="ar-IQ" sz="2400" dirty="0" smtClean="0">
              <a:cs typeface="+mj-cs"/>
            </a:endParaRPr>
          </a:p>
          <a:p>
            <a:pPr marL="271463" indent="-271463" algn="just" rtl="1">
              <a:lnSpc>
                <a:spcPct val="150000"/>
              </a:lnSpc>
              <a:buNone/>
            </a:pPr>
            <a:r>
              <a:rPr lang="en-US" sz="2400" dirty="0">
                <a:cs typeface="+mj-cs"/>
              </a:rPr>
              <a:t>5</a:t>
            </a:r>
            <a:r>
              <a:rPr lang="ar-IQ" sz="2400" dirty="0">
                <a:cs typeface="+mj-cs"/>
              </a:rPr>
              <a:t>- تكون المواد الصلبة الذائبة الكلية منخفضة في ثمار البطيخ خلال المراحل المبكرة من تطور </a:t>
            </a:r>
            <a:r>
              <a:rPr lang="ar-IQ" sz="2400" dirty="0" smtClean="0">
                <a:cs typeface="+mj-cs"/>
              </a:rPr>
              <a:t>الثمرة،</a:t>
            </a:r>
          </a:p>
          <a:p>
            <a:pPr marL="271463" indent="-271463" algn="just" rtl="1">
              <a:lnSpc>
                <a:spcPct val="150000"/>
              </a:lnSpc>
              <a:buNone/>
            </a:pPr>
            <a:r>
              <a:rPr lang="ar-IQ" sz="2400" dirty="0" smtClean="0">
                <a:cs typeface="+mj-cs"/>
              </a:rPr>
              <a:t>  - إذ </a:t>
            </a:r>
            <a:r>
              <a:rPr lang="ar-IQ" sz="2400" dirty="0">
                <a:cs typeface="+mj-cs"/>
              </a:rPr>
              <a:t>تتكون معظم السكريات خلال تلك المرحلة من الكلوكوز </a:t>
            </a:r>
            <a:r>
              <a:rPr lang="ar-IQ" sz="2400" dirty="0" smtClean="0">
                <a:cs typeface="+mj-cs"/>
              </a:rPr>
              <a:t>والفركتوز،</a:t>
            </a:r>
          </a:p>
          <a:p>
            <a:pPr marL="271463" indent="-271463" algn="just" rtl="1">
              <a:lnSpc>
                <a:spcPct val="150000"/>
              </a:lnSpc>
              <a:buNone/>
            </a:pPr>
            <a:r>
              <a:rPr lang="ar-IQ" sz="2400" dirty="0">
                <a:cs typeface="+mj-cs"/>
              </a:rPr>
              <a:t> </a:t>
            </a:r>
            <a:r>
              <a:rPr lang="ar-IQ" sz="2400" dirty="0" smtClean="0">
                <a:cs typeface="+mj-cs"/>
              </a:rPr>
              <a:t>  - </a:t>
            </a:r>
            <a:r>
              <a:rPr lang="ar-IQ" sz="2400" dirty="0">
                <a:cs typeface="+mj-cs"/>
              </a:rPr>
              <a:t>ومع بداية النضج ترتفع نسبة السكريات الذائبة بسرعة متزايدة نتيجة لزيادة السكروز كما </a:t>
            </a:r>
            <a:r>
              <a:rPr lang="ar-IQ" sz="2400" dirty="0" smtClean="0">
                <a:cs typeface="+mj-cs"/>
              </a:rPr>
              <a:t>ذكرنا </a:t>
            </a:r>
            <a:r>
              <a:rPr lang="ar-IQ" sz="2400" dirty="0">
                <a:cs typeface="+mj-cs"/>
              </a:rPr>
              <a:t>بينما تنخفض نسبة الكلوكوز والفركتوز أو تبقى ثابتة.    </a:t>
            </a:r>
            <a:endParaRPr lang="en-US" sz="2400" dirty="0">
              <a:cs typeface="+mj-cs"/>
            </a:endParaRPr>
          </a:p>
          <a:p>
            <a:pPr algn="just" rtl="1">
              <a:lnSpc>
                <a:spcPct val="150000"/>
              </a:lnSpc>
              <a:buFontTx/>
              <a:buChar char="-"/>
            </a:pPr>
            <a:endParaRPr lang="ar-IQ" sz="2400" b="1" dirty="0" smtClean="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31496864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التغيرات الفسيولوجية التي تحدث في ثمار البطيخ قبل النضج</a:t>
            </a:r>
          </a:p>
          <a:p>
            <a:pPr algn="just" rtl="1">
              <a:lnSpc>
                <a:spcPct val="150000"/>
              </a:lnSpc>
              <a:buFontTx/>
              <a:buChar char="-"/>
            </a:pPr>
            <a:r>
              <a:rPr lang="ar-IQ" sz="2400" dirty="0" smtClean="0">
                <a:cs typeface="+mj-cs"/>
              </a:rPr>
              <a:t>مع </a:t>
            </a:r>
            <a:r>
              <a:rPr lang="ar-IQ" sz="2400" dirty="0">
                <a:cs typeface="+mj-cs"/>
              </a:rPr>
              <a:t>تقدم الثمار في النضج يحدث: </a:t>
            </a:r>
            <a:endParaRPr lang="ar-IQ" sz="2400" dirty="0" smtClean="0">
              <a:cs typeface="+mj-cs"/>
            </a:endParaRPr>
          </a:p>
          <a:p>
            <a:pPr marL="0" indent="0" algn="just" rtl="1">
              <a:lnSpc>
                <a:spcPct val="150000"/>
              </a:lnSpc>
              <a:buNone/>
            </a:pPr>
            <a:r>
              <a:rPr lang="en-US" sz="2400" dirty="0" smtClean="0">
                <a:cs typeface="+mj-cs"/>
              </a:rPr>
              <a:t>6</a:t>
            </a:r>
            <a:r>
              <a:rPr lang="ar-IQ" sz="2400" dirty="0">
                <a:cs typeface="+mj-cs"/>
              </a:rPr>
              <a:t>- يتحول لون قشرة الثمرة من الاخضر الى الاصفر.</a:t>
            </a:r>
            <a:endParaRPr lang="en-US" sz="2400" dirty="0">
              <a:cs typeface="+mj-cs"/>
            </a:endParaRPr>
          </a:p>
          <a:p>
            <a:pPr marL="271463" indent="-271463" algn="just" rtl="1">
              <a:lnSpc>
                <a:spcPct val="150000"/>
              </a:lnSpc>
              <a:buNone/>
            </a:pPr>
            <a:r>
              <a:rPr lang="en-US" sz="2400" dirty="0">
                <a:cs typeface="+mj-cs"/>
              </a:rPr>
              <a:t>7</a:t>
            </a:r>
            <a:r>
              <a:rPr lang="ar-IQ" sz="2400" dirty="0">
                <a:cs typeface="+mj-cs"/>
              </a:rPr>
              <a:t>- تبقى المواد البكتينية ثابتة خلال مرحلة نضج الثمار في حين يكون البروتوبكتين عالياً في مرحلة ما قبل النضج ثم ينخفض بشدة عند النضج</a:t>
            </a:r>
            <a:r>
              <a:rPr lang="ar-IQ" sz="2400" dirty="0" smtClean="0">
                <a:cs typeface="+mj-cs"/>
              </a:rPr>
              <a:t>............. يتبع</a:t>
            </a:r>
            <a:endParaRPr lang="en-US" sz="2400" dirty="0">
              <a:cs typeface="+mj-cs"/>
            </a:endParaRPr>
          </a:p>
          <a:p>
            <a:pPr algn="just" rtl="1">
              <a:lnSpc>
                <a:spcPct val="150000"/>
              </a:lnSpc>
              <a:buFontTx/>
              <a:buChar char="-"/>
            </a:pPr>
            <a:endParaRPr lang="ar-IQ" sz="2400" b="1" dirty="0" smtClean="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4209685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92500"/>
          </a:bodyPr>
          <a:lstStyle/>
          <a:p>
            <a:pPr marL="85725" indent="-85725" algn="just" rtl="1">
              <a:lnSpc>
                <a:spcPct val="170000"/>
              </a:lnSpc>
              <a:buFontTx/>
              <a:buChar char="-"/>
            </a:pPr>
            <a:r>
              <a:rPr lang="ar-IQ" sz="2400" b="1" dirty="0" smtClean="0">
                <a:cs typeface="+mj-cs"/>
              </a:rPr>
              <a:t>النضج والحصاد</a:t>
            </a:r>
          </a:p>
          <a:p>
            <a:pPr marL="85725" indent="-85725" algn="just" rtl="1">
              <a:lnSpc>
                <a:spcPct val="150000"/>
              </a:lnSpc>
              <a:buFontTx/>
              <a:buChar char="-"/>
            </a:pPr>
            <a:r>
              <a:rPr lang="ar-IQ" sz="2400" dirty="0" smtClean="0">
                <a:cs typeface="+mj-cs"/>
              </a:rPr>
              <a:t>تنضج </a:t>
            </a:r>
            <a:r>
              <a:rPr lang="ar-IQ" sz="2400" dirty="0">
                <a:cs typeface="+mj-cs"/>
              </a:rPr>
              <a:t>ثمار البطيخ بعد حوالي </a:t>
            </a:r>
            <a:r>
              <a:rPr lang="en-US" sz="2400" dirty="0">
                <a:cs typeface="+mj-cs"/>
              </a:rPr>
              <a:t>3</a:t>
            </a:r>
            <a:r>
              <a:rPr lang="ar-IQ" sz="2400" dirty="0">
                <a:cs typeface="+mj-cs"/>
              </a:rPr>
              <a:t> – </a:t>
            </a:r>
            <a:r>
              <a:rPr lang="en-US" sz="2400" dirty="0">
                <a:cs typeface="+mj-cs"/>
              </a:rPr>
              <a:t>4</a:t>
            </a:r>
            <a:r>
              <a:rPr lang="ar-IQ" sz="2400" dirty="0">
                <a:cs typeface="+mj-cs"/>
              </a:rPr>
              <a:t> أشهر من </a:t>
            </a:r>
            <a:r>
              <a:rPr lang="ar-IQ" sz="2400" dirty="0" smtClean="0">
                <a:cs typeface="+mj-cs"/>
              </a:rPr>
              <a:t>الزراعة،</a:t>
            </a:r>
          </a:p>
          <a:p>
            <a:pPr marL="85725" indent="-85725" algn="just" rtl="1">
              <a:lnSpc>
                <a:spcPct val="150000"/>
              </a:lnSpc>
              <a:buFontTx/>
              <a:buChar char="-"/>
            </a:pPr>
            <a:r>
              <a:rPr lang="ar-IQ" sz="2400" dirty="0" smtClean="0">
                <a:cs typeface="+mj-cs"/>
              </a:rPr>
              <a:t> </a:t>
            </a:r>
            <a:r>
              <a:rPr lang="ar-IQ" sz="2400" dirty="0">
                <a:cs typeface="+mj-cs"/>
              </a:rPr>
              <a:t>ويستمر جمع الثمار فترة </a:t>
            </a:r>
            <a:r>
              <a:rPr lang="en-US" sz="2400" dirty="0">
                <a:cs typeface="+mj-cs"/>
              </a:rPr>
              <a:t>1</a:t>
            </a:r>
            <a:r>
              <a:rPr lang="ar-IQ" sz="2400" dirty="0">
                <a:cs typeface="+mj-cs"/>
              </a:rPr>
              <a:t> – </a:t>
            </a:r>
            <a:r>
              <a:rPr lang="en-US" sz="2400" dirty="0">
                <a:cs typeface="+mj-cs"/>
              </a:rPr>
              <a:t>1.5</a:t>
            </a:r>
            <a:r>
              <a:rPr lang="ar-IQ" sz="2400" dirty="0">
                <a:cs typeface="+mj-cs"/>
              </a:rPr>
              <a:t> شهر ومن علامات النضج:</a:t>
            </a:r>
            <a:endParaRPr lang="en-US" sz="2400" dirty="0">
              <a:cs typeface="+mj-cs"/>
            </a:endParaRPr>
          </a:p>
          <a:p>
            <a:pPr marL="0" indent="0" algn="just" rtl="1">
              <a:lnSpc>
                <a:spcPct val="150000"/>
              </a:lnSpc>
              <a:buNone/>
            </a:pPr>
            <a:r>
              <a:rPr lang="ar-IQ" sz="2400" dirty="0">
                <a:cs typeface="+mj-cs"/>
              </a:rPr>
              <a:t>أولاً: البطيخ المشبك</a:t>
            </a:r>
            <a:endParaRPr lang="en-US" sz="2400" dirty="0">
              <a:cs typeface="+mj-cs"/>
            </a:endParaRPr>
          </a:p>
          <a:p>
            <a:pPr marL="271463" indent="-271463" algn="just" rtl="1">
              <a:lnSpc>
                <a:spcPct val="150000"/>
              </a:lnSpc>
              <a:buNone/>
            </a:pPr>
            <a:r>
              <a:rPr lang="en-US" sz="2400" dirty="0">
                <a:cs typeface="+mj-cs"/>
              </a:rPr>
              <a:t>1</a:t>
            </a:r>
            <a:r>
              <a:rPr lang="ar-IQ" sz="2400" dirty="0">
                <a:cs typeface="+mj-cs"/>
              </a:rPr>
              <a:t>- يكتمل تكوين الشبك بجلد الثمرة ويتحول من شبك مسطح ذي زوايا حاده الى شبك ناعم ومحدب.</a:t>
            </a:r>
            <a:endParaRPr lang="en-US" sz="2400" dirty="0">
              <a:cs typeface="+mj-cs"/>
            </a:endParaRPr>
          </a:p>
          <a:p>
            <a:pPr marL="185738" indent="-185738" algn="just" rtl="1">
              <a:lnSpc>
                <a:spcPct val="150000"/>
              </a:lnSpc>
              <a:buNone/>
            </a:pPr>
            <a:r>
              <a:rPr lang="en-US" sz="2400" dirty="0">
                <a:cs typeface="+mj-cs"/>
              </a:rPr>
              <a:t>2</a:t>
            </a:r>
            <a:r>
              <a:rPr lang="ar-IQ" sz="2400" dirty="0" smtClean="0">
                <a:cs typeface="+mj-cs"/>
              </a:rPr>
              <a:t>- يبدأ </a:t>
            </a:r>
            <a:r>
              <a:rPr lang="ar-IQ" sz="2400" dirty="0">
                <a:cs typeface="+mj-cs"/>
              </a:rPr>
              <a:t>لون جلد الثمرة بين الشبك في التحول من الاخضر الداكن أو الاخضر الرمادي الى الاخضر المائل الى الاصفر.</a:t>
            </a:r>
            <a:endParaRPr lang="ar-IQ" sz="2400" b="1" dirty="0" smtClean="0">
              <a:cs typeface="+mj-cs"/>
            </a:endParaRPr>
          </a:p>
          <a:p>
            <a:pPr algn="just" rtl="1">
              <a:lnSpc>
                <a:spcPct val="150000"/>
              </a:lnSpc>
              <a:buFontTx/>
              <a:buChar char="-"/>
            </a:pPr>
            <a:endParaRPr lang="ar-IQ" sz="2400" b="1" dirty="0" smtClean="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14682204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92500" lnSpcReduction="20000"/>
          </a:bodyPr>
          <a:lstStyle/>
          <a:p>
            <a:pPr marL="85725" indent="-85725" algn="just" rtl="1">
              <a:lnSpc>
                <a:spcPct val="170000"/>
              </a:lnSpc>
              <a:buFontTx/>
              <a:buChar char="-"/>
            </a:pPr>
            <a:r>
              <a:rPr lang="ar-IQ" sz="2400" b="1" dirty="0" smtClean="0">
                <a:cs typeface="+mj-cs"/>
              </a:rPr>
              <a:t>النضج والحصاد</a:t>
            </a:r>
          </a:p>
          <a:p>
            <a:pPr marL="357188" indent="-357188" algn="just" rtl="1">
              <a:lnSpc>
                <a:spcPct val="170000"/>
              </a:lnSpc>
              <a:buNone/>
            </a:pPr>
            <a:r>
              <a:rPr lang="en-US" sz="2400" dirty="0" smtClean="0">
                <a:cs typeface="+mj-cs"/>
              </a:rPr>
              <a:t>3</a:t>
            </a:r>
            <a:r>
              <a:rPr lang="ar-IQ" sz="2400" dirty="0" smtClean="0">
                <a:cs typeface="+mj-cs"/>
              </a:rPr>
              <a:t>- </a:t>
            </a:r>
            <a:r>
              <a:rPr lang="ar-IQ" sz="2400" dirty="0">
                <a:cs typeface="+mj-cs"/>
              </a:rPr>
              <a:t>يظهر شق حول عنق الثمرة عند موضع اتصاله بها وتعرف هذه المرحلة من النضج نصف الانفصال </a:t>
            </a:r>
            <a:r>
              <a:rPr lang="en-US" sz="2400" dirty="0">
                <a:cs typeface="+mj-cs"/>
              </a:rPr>
              <a:t>Half </a:t>
            </a:r>
            <a:r>
              <a:rPr lang="en-US" sz="2400" dirty="0" smtClean="0">
                <a:cs typeface="+mj-cs"/>
              </a:rPr>
              <a:t>slip</a:t>
            </a:r>
            <a:r>
              <a:rPr lang="ar-IQ" sz="2400" dirty="0" smtClean="0">
                <a:cs typeface="+mj-cs"/>
              </a:rPr>
              <a:t>،</a:t>
            </a:r>
          </a:p>
          <a:p>
            <a:pPr marL="85725" indent="-85725" algn="just" rtl="1">
              <a:lnSpc>
                <a:spcPct val="170000"/>
              </a:lnSpc>
              <a:buNone/>
            </a:pPr>
            <a:r>
              <a:rPr lang="ar-IQ" sz="2400" dirty="0" smtClean="0">
                <a:cs typeface="+mj-cs"/>
              </a:rPr>
              <a:t> - ومع </a:t>
            </a:r>
            <a:r>
              <a:rPr lang="ar-IQ" sz="2400" dirty="0">
                <a:cs typeface="+mj-cs"/>
              </a:rPr>
              <a:t>استمرار نضج الثمرة يحيط الشق إحاطة تامة بمنطقة اتصال الثمرة بالعنق </a:t>
            </a:r>
            <a:r>
              <a:rPr lang="ar-IQ" sz="2400" dirty="0" smtClean="0">
                <a:cs typeface="+mj-cs"/>
              </a:rPr>
              <a:t>وتعرف هذه </a:t>
            </a:r>
            <a:r>
              <a:rPr lang="ar-IQ" sz="2400" dirty="0">
                <a:cs typeface="+mj-cs"/>
              </a:rPr>
              <a:t>المرحلة بإسم اكتمال الانفصال </a:t>
            </a:r>
            <a:r>
              <a:rPr lang="en-US" sz="2400" dirty="0">
                <a:cs typeface="+mj-cs"/>
              </a:rPr>
              <a:t>Full slip</a:t>
            </a:r>
            <a:r>
              <a:rPr lang="ar-IQ" sz="2400" dirty="0">
                <a:cs typeface="+mj-cs"/>
              </a:rPr>
              <a:t> </a:t>
            </a:r>
            <a:r>
              <a:rPr lang="ar-IQ" sz="2400" dirty="0" smtClean="0">
                <a:cs typeface="+mj-cs"/>
              </a:rPr>
              <a:t>،</a:t>
            </a:r>
          </a:p>
          <a:p>
            <a:pPr marL="85725" indent="-85725" algn="just" rtl="1">
              <a:lnSpc>
                <a:spcPct val="170000"/>
              </a:lnSpc>
              <a:buFontTx/>
              <a:buChar char="-"/>
            </a:pPr>
            <a:r>
              <a:rPr lang="ar-IQ" sz="2400" dirty="0" smtClean="0">
                <a:cs typeface="+mj-cs"/>
              </a:rPr>
              <a:t>ومع </a:t>
            </a:r>
            <a:r>
              <a:rPr lang="ar-IQ" sz="2400" dirty="0">
                <a:cs typeface="+mj-cs"/>
              </a:rPr>
              <a:t>ذلك تبقى الثمرة متصلة الا إنها تكون سهلة الانفصال في هذه المرحلة وجاهزة </a:t>
            </a:r>
            <a:r>
              <a:rPr lang="ar-IQ" sz="2400" dirty="0" smtClean="0">
                <a:cs typeface="+mj-cs"/>
              </a:rPr>
              <a:t>للتسويق،</a:t>
            </a:r>
          </a:p>
          <a:p>
            <a:pPr marL="85725" indent="-85725" algn="just" rtl="1">
              <a:lnSpc>
                <a:spcPct val="170000"/>
              </a:lnSpc>
              <a:buFontTx/>
              <a:buChar char="-"/>
            </a:pPr>
            <a:r>
              <a:rPr lang="ar-IQ" sz="2400" dirty="0" smtClean="0">
                <a:cs typeface="+mj-cs"/>
              </a:rPr>
              <a:t> </a:t>
            </a:r>
            <a:r>
              <a:rPr lang="ar-IQ" sz="2400" dirty="0">
                <a:cs typeface="+mj-cs"/>
              </a:rPr>
              <a:t>في حين تكون الثمار بمرحلة نصف الانفصال أقل نضجاً وأكثر صلابة وفي كلتا الحالتين يكتمل تكوين الشبك ويتغير جلد الثمرة.</a:t>
            </a:r>
            <a:endParaRPr lang="en-US" sz="2400" dirty="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35224554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a:bodyPr>
          <a:lstStyle/>
          <a:p>
            <a:pPr marL="85725" indent="-85725" algn="just" rtl="1">
              <a:lnSpc>
                <a:spcPct val="170000"/>
              </a:lnSpc>
              <a:buFontTx/>
              <a:buChar char="-"/>
            </a:pPr>
            <a:r>
              <a:rPr lang="ar-IQ" sz="2400" b="1" dirty="0" smtClean="0">
                <a:cs typeface="+mj-cs"/>
              </a:rPr>
              <a:t>النضج والحصاد</a:t>
            </a:r>
            <a:endParaRPr lang="ar-IQ" sz="2400" b="1" dirty="0">
              <a:cs typeface="+mj-cs"/>
            </a:endParaRPr>
          </a:p>
          <a:p>
            <a:pPr marL="0" indent="0" algn="just" rtl="1">
              <a:buNone/>
            </a:pPr>
            <a:r>
              <a:rPr lang="ar-IQ" sz="2400" dirty="0"/>
              <a:t>ثانياً: البطيخ الاملس</a:t>
            </a:r>
            <a:endParaRPr lang="en-US" sz="2400" dirty="0"/>
          </a:p>
          <a:p>
            <a:pPr marL="0" indent="0" algn="just" rtl="1">
              <a:lnSpc>
                <a:spcPct val="150000"/>
              </a:lnSpc>
              <a:buNone/>
            </a:pPr>
            <a:r>
              <a:rPr lang="en-US" sz="2400" dirty="0">
                <a:cs typeface="+mj-cs"/>
              </a:rPr>
              <a:t>1</a:t>
            </a:r>
            <a:r>
              <a:rPr lang="ar-IQ" sz="2400" dirty="0">
                <a:cs typeface="+mj-cs"/>
              </a:rPr>
              <a:t>- أصفرار جلد الثمرة أو جزء منه.</a:t>
            </a:r>
            <a:endParaRPr lang="en-US" sz="2400" dirty="0">
              <a:cs typeface="+mj-cs"/>
            </a:endParaRPr>
          </a:p>
          <a:p>
            <a:pPr marL="0" indent="0" algn="just" rtl="1">
              <a:lnSpc>
                <a:spcPct val="150000"/>
              </a:lnSpc>
              <a:buNone/>
            </a:pPr>
            <a:r>
              <a:rPr lang="en-US" sz="2400" dirty="0">
                <a:cs typeface="+mj-cs"/>
              </a:rPr>
              <a:t>2</a:t>
            </a:r>
            <a:r>
              <a:rPr lang="ar-IQ" sz="2400" dirty="0">
                <a:cs typeface="+mj-cs"/>
              </a:rPr>
              <a:t>- طراوة الطرف الزهري للثمرة قليلاً ويظهر ذلك عند الضغط عليه.</a:t>
            </a:r>
            <a:endParaRPr lang="en-US" sz="2400" dirty="0">
              <a:cs typeface="+mj-cs"/>
            </a:endParaRPr>
          </a:p>
          <a:p>
            <a:pPr marL="0" indent="0" algn="just" rtl="1">
              <a:lnSpc>
                <a:spcPct val="150000"/>
              </a:lnSpc>
              <a:buNone/>
            </a:pPr>
            <a:r>
              <a:rPr lang="en-US" sz="2400" dirty="0">
                <a:cs typeface="+mj-cs"/>
              </a:rPr>
              <a:t>3</a:t>
            </a:r>
            <a:r>
              <a:rPr lang="ar-IQ" sz="2400" dirty="0">
                <a:cs typeface="+mj-cs"/>
              </a:rPr>
              <a:t>- تغير لون جلد الثمرة عند موضع إتصالها بالتربة.</a:t>
            </a:r>
            <a:endParaRPr lang="en-US" sz="2400" dirty="0">
              <a:cs typeface="+mj-cs"/>
            </a:endParaRPr>
          </a:p>
          <a:p>
            <a:pPr marL="85725" indent="-85725"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3083131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البطيخ</a:t>
            </a:r>
            <a:endParaRPr lang="ar-IQ" sz="3200" b="1" dirty="0"/>
          </a:p>
        </p:txBody>
      </p:sp>
      <p:sp>
        <p:nvSpPr>
          <p:cNvPr id="3" name="Content Placeholder 2"/>
          <p:cNvSpPr>
            <a:spLocks noGrp="1"/>
          </p:cNvSpPr>
          <p:nvPr>
            <p:ph idx="1"/>
          </p:nvPr>
        </p:nvSpPr>
        <p:spPr>
          <a:xfrm>
            <a:off x="381000" y="1524000"/>
            <a:ext cx="8229600" cy="4525963"/>
          </a:xfrm>
        </p:spPr>
        <p:txBody>
          <a:bodyPr>
            <a:normAutofit fontScale="85000" lnSpcReduction="20000"/>
          </a:bodyPr>
          <a:lstStyle/>
          <a:p>
            <a:pPr marL="85725" indent="-85725" algn="just" rtl="1">
              <a:lnSpc>
                <a:spcPct val="170000"/>
              </a:lnSpc>
              <a:buFontTx/>
              <a:buChar char="-"/>
            </a:pPr>
            <a:r>
              <a:rPr lang="ar-IQ" sz="2400" b="1" dirty="0" smtClean="0">
                <a:cs typeface="+mj-cs"/>
              </a:rPr>
              <a:t>النضج والحصاد</a:t>
            </a:r>
            <a:endParaRPr lang="ar-IQ" sz="2400" b="1" dirty="0">
              <a:cs typeface="+mj-cs"/>
            </a:endParaRPr>
          </a:p>
          <a:p>
            <a:pPr marL="85725" indent="-85725" algn="just" rtl="1">
              <a:lnSpc>
                <a:spcPct val="160000"/>
              </a:lnSpc>
              <a:buFontTx/>
              <a:buChar char="-"/>
            </a:pPr>
            <a:r>
              <a:rPr lang="ar-IQ" sz="2400" dirty="0" smtClean="0">
                <a:cs typeface="+mj-cs"/>
              </a:rPr>
              <a:t>تجمع </a:t>
            </a:r>
            <a:r>
              <a:rPr lang="ar-IQ" sz="2400" dirty="0">
                <a:cs typeface="+mj-cs"/>
              </a:rPr>
              <a:t>الثمار كل </a:t>
            </a:r>
            <a:r>
              <a:rPr lang="en-US" sz="2400" dirty="0">
                <a:cs typeface="+mj-cs"/>
              </a:rPr>
              <a:t>1</a:t>
            </a:r>
            <a:r>
              <a:rPr lang="ar-IQ" sz="2400" dirty="0">
                <a:cs typeface="+mj-cs"/>
              </a:rPr>
              <a:t> – </a:t>
            </a:r>
            <a:r>
              <a:rPr lang="en-US" sz="2400" dirty="0">
                <a:cs typeface="+mj-cs"/>
              </a:rPr>
              <a:t>3</a:t>
            </a:r>
            <a:r>
              <a:rPr lang="ar-IQ" sz="2400" dirty="0">
                <a:cs typeface="+mj-cs"/>
              </a:rPr>
              <a:t> أيام حسب درجة الحرارة السائدة لكي لا تصبح بعضها زائدة النضج اذا طالت المدة بين الجنيات, </a:t>
            </a:r>
            <a:endParaRPr lang="ar-IQ" sz="2400" dirty="0" smtClean="0">
              <a:cs typeface="+mj-cs"/>
            </a:endParaRPr>
          </a:p>
          <a:p>
            <a:pPr marL="85725" indent="-85725" algn="just" rtl="1">
              <a:lnSpc>
                <a:spcPct val="160000"/>
              </a:lnSpc>
              <a:buFontTx/>
              <a:buChar char="-"/>
            </a:pPr>
            <a:r>
              <a:rPr lang="ar-IQ" sz="2400" dirty="0" smtClean="0">
                <a:cs typeface="+mj-cs"/>
              </a:rPr>
              <a:t>وعند </a:t>
            </a:r>
            <a:r>
              <a:rPr lang="ar-IQ" sz="2400" dirty="0">
                <a:cs typeface="+mj-cs"/>
              </a:rPr>
              <a:t>تسويق الثمار محلياً فإنها تجمع عند تمام نضجها اي في مرحلة الانفصال </a:t>
            </a:r>
            <a:r>
              <a:rPr lang="ar-IQ" sz="2400" dirty="0" smtClean="0">
                <a:cs typeface="+mj-cs"/>
              </a:rPr>
              <a:t>الكامل بالنسبة </a:t>
            </a:r>
            <a:r>
              <a:rPr lang="ar-IQ" sz="2400" dirty="0">
                <a:cs typeface="+mj-cs"/>
              </a:rPr>
              <a:t>للبطيخ الشبكي وقبل ان تفقد الثمار صلابتها, </a:t>
            </a:r>
            <a:endParaRPr lang="ar-IQ" sz="2400" dirty="0" smtClean="0">
              <a:cs typeface="+mj-cs"/>
            </a:endParaRPr>
          </a:p>
          <a:p>
            <a:pPr marL="85725" indent="-85725" algn="just" rtl="1">
              <a:lnSpc>
                <a:spcPct val="160000"/>
              </a:lnSpc>
              <a:buFontTx/>
              <a:buChar char="-"/>
            </a:pPr>
            <a:r>
              <a:rPr lang="ar-IQ" sz="2400" dirty="0" smtClean="0">
                <a:cs typeface="+mj-cs"/>
              </a:rPr>
              <a:t>أما </a:t>
            </a:r>
            <a:r>
              <a:rPr lang="ar-IQ" sz="2400" dirty="0">
                <a:cs typeface="+mj-cs"/>
              </a:rPr>
              <a:t>في حالة الشحن تجمع قبل تمام نضجها مع مراعاة الا تكون غير ناضجة الى الدرجة التي لاتنضج معها جيداً بعد الحصاد, </a:t>
            </a:r>
            <a:endParaRPr lang="ar-IQ" sz="2400" dirty="0" smtClean="0">
              <a:cs typeface="+mj-cs"/>
            </a:endParaRPr>
          </a:p>
          <a:p>
            <a:pPr marL="85725" indent="-85725" algn="just" rtl="1">
              <a:lnSpc>
                <a:spcPct val="160000"/>
              </a:lnSpc>
              <a:buFontTx/>
              <a:buChar char="-"/>
            </a:pPr>
            <a:r>
              <a:rPr lang="ar-IQ" sz="2400" dirty="0" smtClean="0">
                <a:cs typeface="+mj-cs"/>
              </a:rPr>
              <a:t>أما </a:t>
            </a:r>
            <a:r>
              <a:rPr lang="ar-IQ" sz="2400" dirty="0">
                <a:cs typeface="+mj-cs"/>
              </a:rPr>
              <a:t>ثمار شهد العسل فإنها تتطلب المعاملة بالاثيلين لكي تنضج وتلين قليلاً عند الطرف الزهري وتظهر بها الرائحة المميزة</a:t>
            </a:r>
            <a:r>
              <a:rPr lang="ar-IQ" sz="2400" dirty="0" smtClean="0">
                <a:cs typeface="+mj-cs"/>
              </a:rPr>
              <a:t>.</a:t>
            </a:r>
            <a:r>
              <a:rPr lang="ar-IQ" sz="1200" dirty="0">
                <a:cs typeface="+mj-cs"/>
              </a:rPr>
              <a:t> </a:t>
            </a:r>
            <a:endParaRPr lang="ar-IQ" sz="1200" dirty="0" smtClean="0">
              <a:cs typeface="+mj-cs"/>
            </a:endParaRPr>
          </a:p>
          <a:p>
            <a:pPr marL="0" indent="0" algn="just" rtl="1">
              <a:lnSpc>
                <a:spcPct val="150000"/>
              </a:lnSpc>
              <a:buNone/>
            </a:pPr>
            <a:r>
              <a:rPr lang="ar-IQ" sz="1200" b="1" dirty="0" smtClean="0">
                <a:cs typeface="+mj-cs"/>
              </a:rPr>
              <a:t>****************************************************************************************************************************</a:t>
            </a:r>
          </a:p>
        </p:txBody>
      </p:sp>
    </p:spTree>
    <p:extLst>
      <p:ext uri="{BB962C8B-B14F-4D97-AF65-F5344CB8AC3E}">
        <p14:creationId xmlns:p14="http://schemas.microsoft.com/office/powerpoint/2010/main" val="3926075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0" indent="0" algn="just" rtl="1">
              <a:spcBef>
                <a:spcPts val="0"/>
              </a:spcBef>
              <a:buNone/>
            </a:pPr>
            <a:r>
              <a:rPr lang="ar-IQ" sz="2400" b="1" dirty="0" smtClean="0"/>
              <a:t>- </a:t>
            </a:r>
            <a:r>
              <a:rPr lang="ar-IQ" sz="2400" b="1" dirty="0" smtClean="0">
                <a:cs typeface="+mj-cs"/>
              </a:rPr>
              <a:t>تعريف بالمحصول</a:t>
            </a:r>
          </a:p>
          <a:p>
            <a:pPr marL="85725" indent="-85725" algn="just" rtl="1">
              <a:lnSpc>
                <a:spcPct val="150000"/>
              </a:lnSpc>
              <a:buFontTx/>
              <a:buChar char="-"/>
            </a:pPr>
            <a:r>
              <a:rPr lang="ar-IQ" sz="2400" dirty="0"/>
              <a:t> </a:t>
            </a:r>
            <a:r>
              <a:rPr lang="ar-IQ" sz="2400" dirty="0">
                <a:cs typeface="+mj-cs"/>
              </a:rPr>
              <a:t>يعد الخيار من الخضراوات المهمة في العراق خاصة خلال فصل الربيع والصيف </a:t>
            </a:r>
            <a:r>
              <a:rPr lang="ar-IQ" sz="2400" dirty="0" smtClean="0">
                <a:cs typeface="+mj-cs"/>
              </a:rPr>
              <a:t>والخريف،</a:t>
            </a:r>
          </a:p>
          <a:p>
            <a:pPr marL="85725" indent="-85725" algn="just" rtl="1">
              <a:lnSpc>
                <a:spcPct val="150000"/>
              </a:lnSpc>
              <a:buFontTx/>
              <a:buChar char="-"/>
            </a:pPr>
            <a:r>
              <a:rPr lang="ar-IQ" sz="2400" dirty="0" smtClean="0">
                <a:cs typeface="+mj-cs"/>
              </a:rPr>
              <a:t> </a:t>
            </a:r>
            <a:r>
              <a:rPr lang="ar-IQ" sz="2400" dirty="0">
                <a:cs typeface="+mj-cs"/>
              </a:rPr>
              <a:t>وتستهلك ثماره طازجة او قد تدخل في صناعة </a:t>
            </a:r>
            <a:r>
              <a:rPr lang="ar-IQ" sz="2400" dirty="0" smtClean="0">
                <a:cs typeface="+mj-cs"/>
              </a:rPr>
              <a:t>المخلللات،</a:t>
            </a:r>
          </a:p>
          <a:p>
            <a:pPr marL="85725" indent="-85725" algn="just" rtl="1">
              <a:lnSpc>
                <a:spcPct val="150000"/>
              </a:lnSpc>
              <a:buFontTx/>
              <a:buChar char="-"/>
            </a:pPr>
            <a:r>
              <a:rPr lang="ar-IQ" sz="2400" dirty="0" smtClean="0">
                <a:cs typeface="+mj-cs"/>
              </a:rPr>
              <a:t> </a:t>
            </a:r>
            <a:r>
              <a:rPr lang="ar-IQ" sz="2400" dirty="0">
                <a:cs typeface="+mj-cs"/>
              </a:rPr>
              <a:t>كما انه قليل القيمة الغذائية لاحتوائه على نسبة كبيرة من الماء</a:t>
            </a:r>
            <a:endParaRPr lang="ar-IQ" sz="2400" b="1" dirty="0" smtClean="0">
              <a:cs typeface="+mj-cs"/>
            </a:endParaRPr>
          </a:p>
          <a:p>
            <a:pPr marL="85725" indent="-85725" algn="just" rtl="1">
              <a:lnSpc>
                <a:spcPct val="150000"/>
              </a:lnSpc>
              <a:buFontTx/>
              <a:buChar char="-"/>
            </a:pPr>
            <a:endParaRPr lang="en-US" sz="2400" dirty="0">
              <a:cs typeface="+mj-cs"/>
            </a:endParaRPr>
          </a:p>
          <a:p>
            <a:pPr marL="85725" indent="-85725" algn="just" rtl="1">
              <a:lnSpc>
                <a:spcPct val="150000"/>
              </a:lnSpc>
              <a:buFontTx/>
              <a:buChar char="-"/>
            </a:pPr>
            <a:endParaRPr lang="en-US" dirty="0">
              <a:effectLst/>
              <a:cs typeface="+mj-cs"/>
            </a:endParaRPr>
          </a:p>
        </p:txBody>
      </p:sp>
    </p:spTree>
    <p:extLst>
      <p:ext uri="{BB962C8B-B14F-4D97-AF65-F5344CB8AC3E}">
        <p14:creationId xmlns:p14="http://schemas.microsoft.com/office/powerpoint/2010/main" val="829362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fontScale="85000" lnSpcReduction="20000"/>
          </a:bodyPr>
          <a:lstStyle/>
          <a:p>
            <a:pPr marL="85725" indent="-85725" algn="just" rtl="1">
              <a:lnSpc>
                <a:spcPct val="160000"/>
              </a:lnSpc>
              <a:buFontTx/>
              <a:buChar char="-"/>
            </a:pPr>
            <a:r>
              <a:rPr lang="ar-IQ" sz="2800" b="1" dirty="0" smtClean="0">
                <a:cs typeface="+mj-cs"/>
              </a:rPr>
              <a:t>تعريف بالمحصول</a:t>
            </a:r>
            <a:endParaRPr lang="en-US" sz="2800" b="1" dirty="0">
              <a:cs typeface="+mj-cs"/>
            </a:endParaRPr>
          </a:p>
          <a:p>
            <a:pPr marL="85725" indent="-85725" algn="just" rtl="1">
              <a:lnSpc>
                <a:spcPct val="170000"/>
              </a:lnSpc>
              <a:buFontTx/>
              <a:buChar char="-"/>
            </a:pPr>
            <a:r>
              <a:rPr lang="ar-IQ" dirty="0">
                <a:cs typeface="+mj-cs"/>
              </a:rPr>
              <a:t>إذ يحتوي كل </a:t>
            </a:r>
            <a:r>
              <a:rPr lang="en-US" dirty="0">
                <a:cs typeface="+mj-cs"/>
              </a:rPr>
              <a:t>100</a:t>
            </a:r>
            <a:r>
              <a:rPr lang="ar-IQ" dirty="0">
                <a:cs typeface="+mj-cs"/>
              </a:rPr>
              <a:t>غم من الثمارعلى </a:t>
            </a:r>
            <a:r>
              <a:rPr lang="en-US" dirty="0">
                <a:cs typeface="+mj-cs"/>
              </a:rPr>
              <a:t>96</a:t>
            </a:r>
            <a:r>
              <a:rPr lang="ar-IQ" dirty="0">
                <a:cs typeface="+mj-cs"/>
              </a:rPr>
              <a:t>غم ماء و </a:t>
            </a:r>
            <a:r>
              <a:rPr lang="en-US" dirty="0">
                <a:cs typeface="+mj-cs"/>
              </a:rPr>
              <a:t>2</a:t>
            </a:r>
            <a:r>
              <a:rPr lang="ar-IQ" dirty="0">
                <a:cs typeface="+mj-cs"/>
              </a:rPr>
              <a:t>غم كربوهيدرات و</a:t>
            </a:r>
            <a:r>
              <a:rPr lang="en-US" dirty="0">
                <a:cs typeface="+mj-cs"/>
              </a:rPr>
              <a:t>0.7</a:t>
            </a:r>
            <a:r>
              <a:rPr lang="ar-IQ" dirty="0">
                <a:cs typeface="+mj-cs"/>
              </a:rPr>
              <a:t> – </a:t>
            </a:r>
            <a:r>
              <a:rPr lang="en-US" dirty="0">
                <a:cs typeface="+mj-cs"/>
              </a:rPr>
              <a:t>1</a:t>
            </a:r>
            <a:r>
              <a:rPr lang="ar-IQ" dirty="0">
                <a:cs typeface="+mj-cs"/>
              </a:rPr>
              <a:t>غم بروتين وقليل من فيتامين </a:t>
            </a:r>
            <a:r>
              <a:rPr lang="en-US" dirty="0">
                <a:cs typeface="+mj-cs"/>
              </a:rPr>
              <a:t>A </a:t>
            </a:r>
            <a:r>
              <a:rPr lang="ar-IQ" dirty="0">
                <a:cs typeface="+mj-cs"/>
              </a:rPr>
              <a:t>  و  </a:t>
            </a:r>
            <a:r>
              <a:rPr lang="en-US" dirty="0">
                <a:cs typeface="+mj-cs"/>
              </a:rPr>
              <a:t>B</a:t>
            </a:r>
            <a:r>
              <a:rPr lang="ar-IQ" dirty="0">
                <a:cs typeface="+mj-cs"/>
              </a:rPr>
              <a:t>  و  </a:t>
            </a:r>
            <a:r>
              <a:rPr lang="en-US" dirty="0">
                <a:cs typeface="+mj-cs"/>
              </a:rPr>
              <a:t>C</a:t>
            </a:r>
            <a:r>
              <a:rPr lang="ar-IQ" dirty="0">
                <a:cs typeface="+mj-cs"/>
              </a:rPr>
              <a:t>  وبعض العناصر مثل الفسفور والكالسيوم، </a:t>
            </a:r>
            <a:endParaRPr lang="ar-IQ" dirty="0" smtClean="0">
              <a:cs typeface="+mj-cs"/>
            </a:endParaRPr>
          </a:p>
          <a:p>
            <a:pPr marL="85725" indent="-85725" algn="just" rtl="1">
              <a:lnSpc>
                <a:spcPct val="170000"/>
              </a:lnSpc>
              <a:buFontTx/>
              <a:buChar char="-"/>
            </a:pPr>
            <a:r>
              <a:rPr lang="ar-IQ" dirty="0" smtClean="0">
                <a:cs typeface="+mj-cs"/>
              </a:rPr>
              <a:t>يعتقد </a:t>
            </a:r>
            <a:r>
              <a:rPr lang="ar-IQ" dirty="0">
                <a:cs typeface="+mj-cs"/>
              </a:rPr>
              <a:t>ان موطن الخيار شمال الهند إذ ينمو الصنف النباتي </a:t>
            </a:r>
            <a:r>
              <a:rPr lang="en-US" i="1" dirty="0" err="1">
                <a:cs typeface="+mj-cs"/>
              </a:rPr>
              <a:t>Cucumis</a:t>
            </a:r>
            <a:r>
              <a:rPr lang="en-US" i="1" dirty="0">
                <a:cs typeface="+mj-cs"/>
              </a:rPr>
              <a:t> </a:t>
            </a:r>
            <a:r>
              <a:rPr lang="en-US" i="1" dirty="0" err="1">
                <a:cs typeface="+mj-cs"/>
              </a:rPr>
              <a:t>sativus</a:t>
            </a:r>
            <a:r>
              <a:rPr lang="en-US" dirty="0">
                <a:cs typeface="+mj-cs"/>
              </a:rPr>
              <a:t> var. </a:t>
            </a:r>
            <a:r>
              <a:rPr lang="en-US" dirty="0" err="1">
                <a:cs typeface="+mj-cs"/>
              </a:rPr>
              <a:t>hardwickii</a:t>
            </a:r>
            <a:r>
              <a:rPr lang="ar-IQ" dirty="0">
                <a:cs typeface="+mj-cs"/>
              </a:rPr>
              <a:t> الذي يعتقد بأنه الاصل البري للخيار المزروع حاليا</a:t>
            </a:r>
            <a:r>
              <a:rPr lang="ar-IQ" dirty="0" smtClean="0">
                <a:cs typeface="+mj-cs"/>
              </a:rPr>
              <a:t>................................ يتبع</a:t>
            </a:r>
          </a:p>
          <a:p>
            <a:pPr marL="0" indent="0" algn="just" rtl="1">
              <a:lnSpc>
                <a:spcPct val="170000"/>
              </a:lnSpc>
              <a:buNone/>
            </a:pPr>
            <a:endParaRPr lang="en-US" dirty="0">
              <a:effectLst/>
              <a:cs typeface="+mj-cs"/>
            </a:endParaRPr>
          </a:p>
        </p:txBody>
      </p:sp>
    </p:spTree>
    <p:extLst>
      <p:ext uri="{BB962C8B-B14F-4D97-AF65-F5344CB8AC3E}">
        <p14:creationId xmlns:p14="http://schemas.microsoft.com/office/powerpoint/2010/main" val="3517108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fontScale="92500" lnSpcReduction="10000"/>
          </a:bodyPr>
          <a:lstStyle/>
          <a:p>
            <a:pPr marL="85725" indent="-85725" algn="just" rtl="1">
              <a:buFontTx/>
              <a:buChar char="-"/>
              <a:tabLst>
                <a:tab pos="0" algn="l"/>
              </a:tabLst>
            </a:pPr>
            <a:r>
              <a:rPr lang="ar-IQ" sz="2400" b="1" dirty="0" smtClean="0">
                <a:cs typeface="+mj-cs"/>
              </a:rPr>
              <a:t>الظروف الجوية</a:t>
            </a:r>
          </a:p>
          <a:p>
            <a:pPr marL="85725" indent="-85725" algn="just" rtl="1">
              <a:lnSpc>
                <a:spcPct val="160000"/>
              </a:lnSpc>
              <a:buFontTx/>
              <a:buChar char="-"/>
              <a:tabLst>
                <a:tab pos="0" algn="l"/>
              </a:tabLst>
            </a:pPr>
            <a:r>
              <a:rPr lang="ar-IQ" sz="2400" dirty="0">
                <a:cs typeface="+mj-cs"/>
              </a:rPr>
              <a:t>الخيار من خضر الجو الدافئ التي تتضرر بشدة بالصقيع والانجماد، </a:t>
            </a:r>
            <a:endParaRPr lang="ar-IQ" sz="2400" dirty="0" smtClean="0">
              <a:cs typeface="+mj-cs"/>
            </a:endParaRPr>
          </a:p>
          <a:p>
            <a:pPr marL="85725" indent="-85725" algn="just" rtl="1">
              <a:lnSpc>
                <a:spcPct val="160000"/>
              </a:lnSpc>
              <a:buFontTx/>
              <a:buChar char="-"/>
              <a:tabLst>
                <a:tab pos="0" algn="l"/>
              </a:tabLst>
            </a:pPr>
            <a:r>
              <a:rPr lang="ar-IQ" sz="2400" dirty="0" smtClean="0">
                <a:cs typeface="+mj-cs"/>
              </a:rPr>
              <a:t>الا </a:t>
            </a:r>
            <a:r>
              <a:rPr lang="ar-IQ" sz="2400" dirty="0">
                <a:cs typeface="+mj-cs"/>
              </a:rPr>
              <a:t>انه اكثر تحملاً لانخفاض درجة الحرارة من البطيخ والرقي، </a:t>
            </a:r>
            <a:endParaRPr lang="ar-IQ" sz="2400" dirty="0" smtClean="0">
              <a:cs typeface="+mj-cs"/>
            </a:endParaRPr>
          </a:p>
          <a:p>
            <a:pPr marL="85725" indent="-85725" algn="just" rtl="1">
              <a:lnSpc>
                <a:spcPct val="160000"/>
              </a:lnSpc>
              <a:buFontTx/>
              <a:buChar char="-"/>
              <a:tabLst>
                <a:tab pos="0" algn="l"/>
              </a:tabLst>
            </a:pPr>
            <a:r>
              <a:rPr lang="ar-IQ" sz="2400" dirty="0" smtClean="0">
                <a:cs typeface="+mj-cs"/>
              </a:rPr>
              <a:t>تنبت </a:t>
            </a:r>
            <a:r>
              <a:rPr lang="ar-IQ" sz="2400" dirty="0">
                <a:cs typeface="+mj-cs"/>
              </a:rPr>
              <a:t>بذوره في مدى حراري من </a:t>
            </a:r>
            <a:r>
              <a:rPr lang="en-US" sz="2400" dirty="0">
                <a:cs typeface="+mj-cs"/>
              </a:rPr>
              <a:t>11 </a:t>
            </a:r>
            <a:r>
              <a:rPr lang="ar-IQ" sz="2400" dirty="0">
                <a:cs typeface="+mj-cs"/>
              </a:rPr>
              <a:t>– </a:t>
            </a:r>
            <a:r>
              <a:rPr lang="en-US" sz="2400" dirty="0">
                <a:cs typeface="+mj-cs"/>
              </a:rPr>
              <a:t>35</a:t>
            </a:r>
            <a:r>
              <a:rPr lang="ar-IQ" sz="2400" dirty="0">
                <a:cs typeface="+mj-cs"/>
              </a:rPr>
              <a:t> مْ </a:t>
            </a:r>
            <a:r>
              <a:rPr lang="ar-IQ" sz="2400" dirty="0" smtClean="0">
                <a:cs typeface="+mj-cs"/>
              </a:rPr>
              <a:t>،</a:t>
            </a:r>
          </a:p>
          <a:p>
            <a:pPr marL="85725" indent="-85725" algn="just" rtl="1">
              <a:lnSpc>
                <a:spcPct val="160000"/>
              </a:lnSpc>
              <a:buFontTx/>
              <a:buChar char="-"/>
              <a:tabLst>
                <a:tab pos="0" algn="l"/>
              </a:tabLst>
            </a:pPr>
            <a:r>
              <a:rPr lang="ar-IQ" sz="2400" dirty="0" smtClean="0">
                <a:cs typeface="+mj-cs"/>
              </a:rPr>
              <a:t>ويكون </a:t>
            </a:r>
            <a:r>
              <a:rPr lang="ar-IQ" sz="2400" dirty="0">
                <a:cs typeface="+mj-cs"/>
              </a:rPr>
              <a:t>الانبات بطيئاً حتى </a:t>
            </a:r>
            <a:r>
              <a:rPr lang="en-US" sz="2400" dirty="0">
                <a:cs typeface="+mj-cs"/>
              </a:rPr>
              <a:t>18</a:t>
            </a:r>
            <a:r>
              <a:rPr lang="ar-IQ" sz="2400" dirty="0">
                <a:cs typeface="+mj-cs"/>
              </a:rPr>
              <a:t>مْ, </a:t>
            </a:r>
            <a:endParaRPr lang="ar-IQ" sz="2400" dirty="0" smtClean="0">
              <a:cs typeface="+mj-cs"/>
            </a:endParaRPr>
          </a:p>
          <a:p>
            <a:pPr marL="85725" indent="-85725" algn="just" rtl="1">
              <a:lnSpc>
                <a:spcPct val="160000"/>
              </a:lnSpc>
              <a:buFontTx/>
              <a:buChar char="-"/>
              <a:tabLst>
                <a:tab pos="0" algn="l"/>
              </a:tabLst>
            </a:pPr>
            <a:r>
              <a:rPr lang="ar-IQ" sz="2400" dirty="0" smtClean="0">
                <a:cs typeface="+mj-cs"/>
              </a:rPr>
              <a:t>أنسب </a:t>
            </a:r>
            <a:r>
              <a:rPr lang="ar-IQ" sz="2400" dirty="0">
                <a:cs typeface="+mj-cs"/>
              </a:rPr>
              <a:t>درجة حرارة للانبات من </a:t>
            </a:r>
            <a:r>
              <a:rPr lang="en-US" sz="2400" dirty="0">
                <a:cs typeface="+mj-cs"/>
              </a:rPr>
              <a:t>25 </a:t>
            </a:r>
            <a:r>
              <a:rPr lang="ar-IQ" sz="2400" dirty="0">
                <a:cs typeface="+mj-cs"/>
              </a:rPr>
              <a:t>– </a:t>
            </a:r>
            <a:r>
              <a:rPr lang="en-US" sz="2400" dirty="0">
                <a:cs typeface="+mj-cs"/>
              </a:rPr>
              <a:t>30</a:t>
            </a:r>
            <a:r>
              <a:rPr lang="ar-IQ" sz="2400" dirty="0">
                <a:cs typeface="+mj-cs"/>
              </a:rPr>
              <a:t> مْ </a:t>
            </a:r>
            <a:endParaRPr lang="ar-IQ" sz="2400" dirty="0" smtClean="0">
              <a:cs typeface="+mj-cs"/>
            </a:endParaRPr>
          </a:p>
          <a:p>
            <a:pPr marL="85725" indent="-85725" algn="just" rtl="1">
              <a:lnSpc>
                <a:spcPct val="160000"/>
              </a:lnSpc>
              <a:buFontTx/>
              <a:buChar char="-"/>
              <a:tabLst>
                <a:tab pos="0" algn="l"/>
              </a:tabLst>
            </a:pPr>
            <a:r>
              <a:rPr lang="ar-IQ" sz="2400" dirty="0" smtClean="0">
                <a:cs typeface="+mj-cs"/>
              </a:rPr>
              <a:t>وتبقى </a:t>
            </a:r>
            <a:r>
              <a:rPr lang="ar-IQ" sz="2400" dirty="0">
                <a:cs typeface="+mj-cs"/>
              </a:rPr>
              <a:t>البذور ساكنة بالتربة الباردة عند انخفاض درجة الحرارة, </a:t>
            </a:r>
            <a:endParaRPr lang="ar-IQ" sz="2400" dirty="0" smtClean="0">
              <a:cs typeface="+mj-cs"/>
            </a:endParaRPr>
          </a:p>
          <a:p>
            <a:pPr marL="85725" indent="-85725" algn="just" rtl="1">
              <a:lnSpc>
                <a:spcPct val="160000"/>
              </a:lnSpc>
              <a:buFontTx/>
              <a:buChar char="-"/>
              <a:tabLst>
                <a:tab pos="0" algn="l"/>
              </a:tabLst>
            </a:pPr>
            <a:r>
              <a:rPr lang="ar-IQ" sz="2400" dirty="0" smtClean="0">
                <a:cs typeface="+mj-cs"/>
              </a:rPr>
              <a:t>ويتراوح </a:t>
            </a:r>
            <a:r>
              <a:rPr lang="ar-IQ" sz="2400" dirty="0">
                <a:cs typeface="+mj-cs"/>
              </a:rPr>
              <a:t>المجال الحراري المناسب للنمو من </a:t>
            </a:r>
            <a:r>
              <a:rPr lang="en-US" sz="2400" dirty="0">
                <a:cs typeface="+mj-cs"/>
              </a:rPr>
              <a:t>18</a:t>
            </a:r>
            <a:r>
              <a:rPr lang="ar-IQ" sz="2400" dirty="0">
                <a:cs typeface="+mj-cs"/>
              </a:rPr>
              <a:t>مْ ليلاً الى </a:t>
            </a:r>
            <a:r>
              <a:rPr lang="en-US" sz="2400" dirty="0">
                <a:cs typeface="+mj-cs"/>
              </a:rPr>
              <a:t>27</a:t>
            </a:r>
            <a:r>
              <a:rPr lang="ar-IQ" sz="2400" dirty="0">
                <a:cs typeface="+mj-cs"/>
              </a:rPr>
              <a:t>مْ نهاراً</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110177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a:bodyPr>
          <a:lstStyle/>
          <a:p>
            <a:pPr marL="85725" indent="-85725" algn="just" rtl="1">
              <a:buFontTx/>
              <a:buChar char="-"/>
              <a:tabLst>
                <a:tab pos="0" algn="l"/>
              </a:tabLst>
            </a:pPr>
            <a:r>
              <a:rPr lang="ar-IQ" sz="2400" b="1" dirty="0" smtClean="0">
                <a:cs typeface="+mj-cs"/>
              </a:rPr>
              <a:t>التكاثر و طرق الزراعة</a:t>
            </a:r>
          </a:p>
          <a:p>
            <a:pPr marL="85725" indent="-85725" algn="just" rtl="1">
              <a:lnSpc>
                <a:spcPct val="150000"/>
              </a:lnSpc>
              <a:buFontTx/>
              <a:buChar char="-"/>
              <a:tabLst>
                <a:tab pos="0" algn="l"/>
              </a:tabLst>
            </a:pPr>
            <a:r>
              <a:rPr lang="ar-IQ" sz="2800" dirty="0" smtClean="0">
                <a:cs typeface="+mj-cs"/>
              </a:rPr>
              <a:t>يتكاثر </a:t>
            </a:r>
            <a:r>
              <a:rPr lang="ar-IQ" sz="2800" dirty="0">
                <a:cs typeface="+mj-cs"/>
              </a:rPr>
              <a:t>الخيار بالبذور التي تزرع مباشرة في الحقل, </a:t>
            </a:r>
            <a:endParaRPr lang="ar-IQ" sz="2800" dirty="0" smtClean="0">
              <a:cs typeface="+mj-cs"/>
            </a:endParaRPr>
          </a:p>
          <a:p>
            <a:pPr marL="85725" indent="-85725" algn="just" rtl="1">
              <a:lnSpc>
                <a:spcPct val="150000"/>
              </a:lnSpc>
              <a:buFontTx/>
              <a:buChar char="-"/>
              <a:tabLst>
                <a:tab pos="0" algn="l"/>
              </a:tabLst>
            </a:pPr>
            <a:r>
              <a:rPr lang="ar-IQ" sz="2800" dirty="0" smtClean="0">
                <a:cs typeface="+mj-cs"/>
              </a:rPr>
              <a:t>ويحتاج </a:t>
            </a:r>
            <a:r>
              <a:rPr lang="ar-IQ" sz="2800" dirty="0">
                <a:cs typeface="+mj-cs"/>
              </a:rPr>
              <a:t>الدونم الى حوالي </a:t>
            </a:r>
            <a:r>
              <a:rPr lang="en-US" sz="2800" dirty="0">
                <a:cs typeface="+mj-cs"/>
              </a:rPr>
              <a:t>800</a:t>
            </a:r>
            <a:r>
              <a:rPr lang="ar-IQ" sz="2800" dirty="0">
                <a:cs typeface="+mj-cs"/>
              </a:rPr>
              <a:t>غم من بذور الخيار التي تزرع مباشرة في الحقل على مساطب عرضها </a:t>
            </a:r>
            <a:r>
              <a:rPr lang="en-US" sz="2800" dirty="0">
                <a:cs typeface="+mj-cs"/>
              </a:rPr>
              <a:t>1.25</a:t>
            </a:r>
            <a:r>
              <a:rPr lang="ar-IQ" sz="2800" dirty="0">
                <a:cs typeface="+mj-cs"/>
              </a:rPr>
              <a:t>م وعلى جهة واحدة من المسطبة, </a:t>
            </a:r>
            <a:endParaRPr lang="ar-IQ" sz="2800" dirty="0" smtClean="0">
              <a:cs typeface="+mj-cs"/>
            </a:endParaRPr>
          </a:p>
          <a:p>
            <a:pPr marL="85725" indent="-85725" algn="just" rtl="1">
              <a:lnSpc>
                <a:spcPct val="150000"/>
              </a:lnSpc>
              <a:buFontTx/>
              <a:buChar char="-"/>
              <a:tabLst>
                <a:tab pos="0" algn="l"/>
              </a:tabLst>
            </a:pPr>
            <a:r>
              <a:rPr lang="ar-IQ" sz="2800" dirty="0" smtClean="0">
                <a:cs typeface="+mj-cs"/>
              </a:rPr>
              <a:t>كما </a:t>
            </a:r>
            <a:r>
              <a:rPr lang="ar-IQ" sz="2800" dirty="0">
                <a:cs typeface="+mj-cs"/>
              </a:rPr>
              <a:t>تزرع على مساطب عرضها </a:t>
            </a:r>
            <a:r>
              <a:rPr lang="en-US" sz="2800" dirty="0">
                <a:cs typeface="+mj-cs"/>
              </a:rPr>
              <a:t>2 </a:t>
            </a:r>
            <a:r>
              <a:rPr lang="ar-IQ" sz="2800" dirty="0">
                <a:cs typeface="+mj-cs"/>
              </a:rPr>
              <a:t>– </a:t>
            </a:r>
            <a:r>
              <a:rPr lang="en-US" sz="2800" dirty="0">
                <a:cs typeface="+mj-cs"/>
              </a:rPr>
              <a:t>3</a:t>
            </a:r>
            <a:r>
              <a:rPr lang="ar-IQ" sz="2800" dirty="0">
                <a:cs typeface="+mj-cs"/>
              </a:rPr>
              <a:t>م وعلى جهتي المسطبة, </a:t>
            </a:r>
            <a:endParaRPr lang="ar-IQ" sz="2800" dirty="0" smtClean="0">
              <a:cs typeface="+mj-cs"/>
            </a:endParaRPr>
          </a:p>
          <a:p>
            <a:pPr marL="85725" indent="-85725" algn="just" rtl="1">
              <a:lnSpc>
                <a:spcPct val="150000"/>
              </a:lnSpc>
              <a:buFontTx/>
              <a:buChar char="-"/>
              <a:tabLst>
                <a:tab pos="0" algn="l"/>
              </a:tabLst>
            </a:pPr>
            <a:r>
              <a:rPr lang="ar-IQ" sz="2800" dirty="0" smtClean="0">
                <a:cs typeface="+mj-cs"/>
              </a:rPr>
              <a:t>وتكون </a:t>
            </a:r>
            <a:r>
              <a:rPr lang="ar-IQ" sz="2800" dirty="0">
                <a:cs typeface="+mj-cs"/>
              </a:rPr>
              <a:t>المسافة بين النباتات </a:t>
            </a:r>
            <a:r>
              <a:rPr lang="en-US" sz="2800" dirty="0">
                <a:cs typeface="+mj-cs"/>
              </a:rPr>
              <a:t>30</a:t>
            </a:r>
            <a:r>
              <a:rPr lang="ar-IQ" sz="2800" dirty="0">
                <a:cs typeface="+mj-cs"/>
              </a:rPr>
              <a:t>سم. </a:t>
            </a:r>
            <a:endParaRPr lang="ar-IQ" sz="2800" b="1" dirty="0" smtClean="0">
              <a:cs typeface="+mj-cs"/>
            </a:endParaRPr>
          </a:p>
        </p:txBody>
      </p:sp>
    </p:spTree>
    <p:extLst>
      <p:ext uri="{BB962C8B-B14F-4D97-AF65-F5344CB8AC3E}">
        <p14:creationId xmlns:p14="http://schemas.microsoft.com/office/powerpoint/2010/main" val="4240039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الخيار</a:t>
            </a:r>
            <a:endParaRPr lang="ar-IQ" sz="3200" b="1" dirty="0"/>
          </a:p>
        </p:txBody>
      </p:sp>
      <p:sp>
        <p:nvSpPr>
          <p:cNvPr id="3" name="Content Placeholder 2"/>
          <p:cNvSpPr>
            <a:spLocks noGrp="1"/>
          </p:cNvSpPr>
          <p:nvPr>
            <p:ph idx="1"/>
          </p:nvPr>
        </p:nvSpPr>
        <p:spPr/>
        <p:txBody>
          <a:bodyPr>
            <a:normAutofit fontScale="92500"/>
          </a:bodyPr>
          <a:lstStyle/>
          <a:p>
            <a:pPr marL="85725" indent="-85725" algn="just" rtl="1">
              <a:buFontTx/>
              <a:buChar char="-"/>
              <a:tabLst>
                <a:tab pos="0" algn="l"/>
              </a:tabLst>
            </a:pPr>
            <a:r>
              <a:rPr lang="ar-IQ" sz="2400" b="1" dirty="0" smtClean="0">
                <a:cs typeface="+mj-cs"/>
              </a:rPr>
              <a:t>التكاثر و طرق الزراعة</a:t>
            </a:r>
          </a:p>
          <a:p>
            <a:pPr marL="85725" indent="-85725" algn="just" rtl="1">
              <a:lnSpc>
                <a:spcPct val="150000"/>
              </a:lnSpc>
              <a:buFontTx/>
              <a:buChar char="-"/>
              <a:tabLst>
                <a:tab pos="0" algn="l"/>
              </a:tabLst>
            </a:pPr>
            <a:r>
              <a:rPr lang="ar-IQ" sz="2400" dirty="0"/>
              <a:t> </a:t>
            </a:r>
            <a:r>
              <a:rPr lang="ar-IQ" sz="2400" dirty="0">
                <a:cs typeface="+mj-cs"/>
              </a:rPr>
              <a:t>يمكن إنتاج الخيار تحت الانفاق البلاستيكية المنخفضة في المواسم الباردة </a:t>
            </a:r>
            <a:r>
              <a:rPr lang="ar-IQ" sz="2400" dirty="0" smtClean="0">
                <a:cs typeface="+mj-cs"/>
              </a:rPr>
              <a:t>نسبياً ويفيد </a:t>
            </a:r>
            <a:r>
              <a:rPr lang="ar-IQ" sz="2400" dirty="0">
                <a:cs typeface="+mj-cs"/>
              </a:rPr>
              <a:t>ذلك في تحسين النمو الخضري وزيادة الحاصل</a:t>
            </a:r>
            <a:r>
              <a:rPr lang="ar-IQ" sz="2400" dirty="0" smtClean="0">
                <a:cs typeface="+mj-cs"/>
              </a:rPr>
              <a:t>,</a:t>
            </a:r>
          </a:p>
          <a:p>
            <a:pPr marL="85725" indent="-85725" algn="just" rtl="1">
              <a:lnSpc>
                <a:spcPct val="150000"/>
              </a:lnSpc>
              <a:buFontTx/>
              <a:buChar char="-"/>
              <a:tabLst>
                <a:tab pos="0" algn="l"/>
              </a:tabLst>
            </a:pPr>
            <a:r>
              <a:rPr lang="ar-IQ" sz="2400" dirty="0" smtClean="0">
                <a:cs typeface="+mj-cs"/>
              </a:rPr>
              <a:t> </a:t>
            </a:r>
            <a:r>
              <a:rPr lang="ar-IQ" sz="2400" dirty="0">
                <a:cs typeface="+mj-cs"/>
              </a:rPr>
              <a:t>كما يمكن تربيته راسياً في الزراعة المكشوفة كما في الطماطة, </a:t>
            </a:r>
            <a:endParaRPr lang="ar-IQ" sz="2400" dirty="0" smtClean="0">
              <a:cs typeface="+mj-cs"/>
            </a:endParaRPr>
          </a:p>
          <a:p>
            <a:pPr marL="85725" indent="-85725" algn="just" rtl="1">
              <a:lnSpc>
                <a:spcPct val="150000"/>
              </a:lnSpc>
              <a:buFontTx/>
              <a:buChar char="-"/>
              <a:tabLst>
                <a:tab pos="0" algn="l"/>
              </a:tabLst>
            </a:pPr>
            <a:r>
              <a:rPr lang="ar-IQ" sz="2400" dirty="0" smtClean="0">
                <a:cs typeface="+mj-cs"/>
              </a:rPr>
              <a:t>الا </a:t>
            </a:r>
            <a:r>
              <a:rPr lang="ar-IQ" sz="2400" dirty="0">
                <a:cs typeface="+mj-cs"/>
              </a:rPr>
              <a:t>ان الخيار لاينتج بهذه الطريقة الا عندما تكون الظروف البيئية مثالية للنمو من حيث الحرارة المعتدلة والرطوبة النسبية المتوسطة وانعدام الرياح الباردة والحارة الجافة, </a:t>
            </a:r>
            <a:endParaRPr lang="ar-IQ" sz="2400" dirty="0" smtClean="0">
              <a:cs typeface="+mj-cs"/>
            </a:endParaRPr>
          </a:p>
          <a:p>
            <a:pPr marL="85725" indent="-85725" algn="just" rtl="1">
              <a:lnSpc>
                <a:spcPct val="150000"/>
              </a:lnSpc>
              <a:buFontTx/>
              <a:buChar char="-"/>
              <a:tabLst>
                <a:tab pos="0" algn="l"/>
              </a:tabLst>
            </a:pPr>
            <a:r>
              <a:rPr lang="ar-IQ" sz="2400" dirty="0" smtClean="0">
                <a:cs typeface="+mj-cs"/>
              </a:rPr>
              <a:t>لان </a:t>
            </a:r>
            <a:r>
              <a:rPr lang="ar-IQ" sz="2400" dirty="0">
                <a:cs typeface="+mj-cs"/>
              </a:rPr>
              <a:t>عدم توفر مثل هذه الظروف يؤدي الى سرعة ذبول الاوراق وتلفها وجفافها وينعكس ذلك بشكل سيء على النمو النباتي والحاصل. </a:t>
            </a:r>
            <a:endParaRPr lang="ar-IQ" sz="2400" b="1" dirty="0" smtClean="0">
              <a:cs typeface="+mj-cs"/>
            </a:endParaRPr>
          </a:p>
        </p:txBody>
      </p:sp>
    </p:spTree>
    <p:extLst>
      <p:ext uri="{BB962C8B-B14F-4D97-AF65-F5344CB8AC3E}">
        <p14:creationId xmlns:p14="http://schemas.microsoft.com/office/powerpoint/2010/main" val="1070948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3133</Words>
  <Application>Microsoft Office PowerPoint</Application>
  <PresentationFormat>On-screen Show (4:3)</PresentationFormat>
  <Paragraphs>314</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العائلة القرعية  Gourd Family or Cucurbitaceae الخيار + البطيخ</vt:lpstr>
      <vt:lpstr>العائلة القرعية</vt:lpstr>
      <vt:lpstr>العائلة القرعية</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الخيار</vt:lpstr>
      <vt:lpstr>العائلة القرعية  Gourd Family or Cucurbitaceae </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lpstr>البطيخ</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العائلة القرعية  Gourd Family or Cucurbitaceae </dc:title>
  <dc:creator>Dr.Nawal</dc:creator>
  <cp:lastModifiedBy>ابو نادية</cp:lastModifiedBy>
  <cp:revision>29</cp:revision>
  <dcterms:created xsi:type="dcterms:W3CDTF">2006-08-16T00:00:00Z</dcterms:created>
  <dcterms:modified xsi:type="dcterms:W3CDTF">2012-06-02T21:13:45Z</dcterms:modified>
</cp:coreProperties>
</file>